
<file path=[Content_Types].xml><?xml version="1.0" encoding="utf-8"?>
<Types xmlns="http://schemas.openxmlformats.org/package/2006/content-types">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
  </p:notesMasterIdLst>
  <p:sldIdLst>
    <p:sldId id="256" r:id="rId2"/>
    <p:sldId id="257" r:id="rId3"/>
  </p:sldIdLst>
  <p:sldSz cx="7556500" cy="10693400"/>
  <p:notesSz cx="10693400" cy="75565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51" d="100"/>
          <a:sy n="51" d="100"/>
        </p:scale>
        <p:origin x="2544"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47659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DEALER TALK TRACK (not printed)
Use this sheet at the walkthrough. Fill in Plan Your Lighting with the client.
1. ASK: "What colors or styles are you loving right now?" Write it on the My colors line.
2. SHOW: Set the room, or your demo strip, to that color from the app on the spot.
3. CLOSE: "Keep your surfaces timeless. Change the color anytime."
Quote Classic White 3000K as the base and Color Cast as the alternate on every proposal.
"Will color look tacky?" Most of the time it runs warm white. Color is for the moments they want it.
"Can I just get white?" Yes. Classic White 3000K is the best everyday white.
"What if I don't like it later?" Change it in seconds. No new tile, no repaint.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image" Target="../media/image1.png"/><Relationship Id="rId7" Type="http://schemas.openxmlformats.org/officeDocument/2006/relationships/image" Target="../media/image5.jp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png"/><Relationship Id="rId10" Type="http://schemas.openxmlformats.org/officeDocument/2006/relationships/image" Target="../media/image8.pn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pic>
        <p:nvPicPr>
          <p:cNvPr id="2" name="Image 0" descr="Dealer logo"/>
          <p:cNvPicPr>
            <a:picLocks noChangeAspect="1"/>
          </p:cNvPicPr>
          <p:nvPr/>
        </p:nvPicPr>
        <p:blipFill>
          <a:blip r:embed="rId3"/>
          <a:stretch>
            <a:fillRect/>
          </a:stretch>
        </p:blipFill>
        <p:spPr>
          <a:xfrm>
            <a:off x="365760" y="146304"/>
            <a:ext cx="2240280" cy="793433"/>
          </a:xfrm>
          <a:prstGeom prst="rect">
            <a:avLst/>
          </a:prstGeom>
        </p:spPr>
      </p:pic>
      <p:sp>
        <p:nvSpPr>
          <p:cNvPr id="3" name="Text 0"/>
          <p:cNvSpPr txBox="1"/>
          <p:nvPr/>
        </p:nvSpPr>
        <p:spPr>
          <a:xfrm>
            <a:off x="2926080" y="128016"/>
            <a:ext cx="4265036" cy="292608"/>
          </a:xfrm>
          <a:prstGeom prst="rect">
            <a:avLst/>
          </a:prstGeom>
          <a:noFill/>
          <a:ln/>
        </p:spPr>
        <p:txBody>
          <a:bodyPr wrap="square" lIns="0" tIns="0" rIns="0" bIns="0" rtlCol="0" anchor="ctr"/>
          <a:lstStyle/>
          <a:p>
            <a:pPr marL="0" indent="0" algn="r">
              <a:buNone/>
            </a:pPr>
            <a:r>
              <a:rPr lang="en-US" sz="1700" b="1" dirty="0">
                <a:solidFill>
                  <a:schemeClr val="accent1"/>
                </a:solidFill>
                <a:latin typeface="+mj-lt" pitchFamily="34" charset="0"/>
                <a:ea typeface="+mj-lt" pitchFamily="34" charset="-122"/>
                <a:cs typeface="+mj-lt" pitchFamily="34" charset="-120"/>
              </a:rPr>
              <a:t>[Dealer Name]</a:t>
            </a:r>
            <a:endParaRPr lang="en-US" sz="1700" dirty="0"/>
          </a:p>
        </p:txBody>
      </p:sp>
      <p:sp>
        <p:nvSpPr>
          <p:cNvPr id="4" name="Text 1"/>
          <p:cNvSpPr txBox="1"/>
          <p:nvPr/>
        </p:nvSpPr>
        <p:spPr>
          <a:xfrm>
            <a:off x="2926080" y="420624"/>
            <a:ext cx="4265036" cy="182880"/>
          </a:xfrm>
          <a:prstGeom prst="rect">
            <a:avLst/>
          </a:prstGeom>
          <a:noFill/>
          <a:ln/>
        </p:spPr>
        <p:txBody>
          <a:bodyPr wrap="square" lIns="0" tIns="0" rIns="0" bIns="0" rtlCol="0" anchor="ctr"/>
          <a:lstStyle/>
          <a:p>
            <a:pPr marL="0" indent="0" algn="r">
              <a:buNone/>
            </a:pPr>
            <a:r>
              <a:rPr lang="en-US" sz="900" i="1" dirty="0">
                <a:solidFill>
                  <a:srgbClr val="525558"/>
                </a:solidFill>
                <a:latin typeface="+mn-lt" pitchFamily="34" charset="0"/>
                <a:ea typeface="+mn-lt" pitchFamily="34" charset="-122"/>
                <a:cs typeface="+mn-lt" pitchFamily="34" charset="-120"/>
              </a:rPr>
              <a:t>[Your tagline, e.g. Lighting Design and Installation]</a:t>
            </a:r>
            <a:endParaRPr lang="en-US" sz="900" dirty="0"/>
          </a:p>
        </p:txBody>
      </p:sp>
      <p:sp>
        <p:nvSpPr>
          <p:cNvPr id="5" name="Text 2"/>
          <p:cNvSpPr txBox="1"/>
          <p:nvPr/>
        </p:nvSpPr>
        <p:spPr>
          <a:xfrm>
            <a:off x="2926080" y="612648"/>
            <a:ext cx="4265036" cy="219456"/>
          </a:xfrm>
          <a:prstGeom prst="rect">
            <a:avLst/>
          </a:prstGeom>
          <a:noFill/>
          <a:ln/>
        </p:spPr>
        <p:txBody>
          <a:bodyPr wrap="square" lIns="0" tIns="0" rIns="0" bIns="0" rtlCol="0" anchor="ctr"/>
          <a:lstStyle/>
          <a:p>
            <a:pPr marL="0" indent="0" algn="r">
              <a:buNone/>
            </a:pPr>
            <a:r>
              <a:rPr lang="en-US" sz="1100" b="1" dirty="0">
                <a:solidFill>
                  <a:srgbClr val="3A3C3E"/>
                </a:solidFill>
                <a:latin typeface="+mn-lt" pitchFamily="34" charset="0"/>
                <a:ea typeface="+mn-lt" pitchFamily="34" charset="-122"/>
                <a:cs typeface="+mn-lt" pitchFamily="34" charset="-120"/>
              </a:rPr>
              <a:t>[000.000.0000]   |   [yourwebsite.com]</a:t>
            </a:r>
            <a:endParaRPr lang="en-US" sz="1100" dirty="0"/>
          </a:p>
        </p:txBody>
      </p:sp>
      <p:sp>
        <p:nvSpPr>
          <p:cNvPr id="6" name="Text 3"/>
          <p:cNvSpPr txBox="1"/>
          <p:nvPr/>
        </p:nvSpPr>
        <p:spPr>
          <a:xfrm>
            <a:off x="2926080" y="832104"/>
            <a:ext cx="4265036" cy="146304"/>
          </a:xfrm>
          <a:prstGeom prst="rect">
            <a:avLst/>
          </a:prstGeom>
          <a:noFill/>
          <a:ln/>
        </p:spPr>
        <p:txBody>
          <a:bodyPr wrap="square" lIns="0" tIns="0" rIns="0" bIns="0" rtlCol="0" anchor="ctr"/>
          <a:lstStyle/>
          <a:p>
            <a:pPr marL="0" indent="0" algn="r">
              <a:buNone/>
            </a:pPr>
            <a:r>
              <a:rPr lang="en-US" sz="750" dirty="0">
                <a:solidFill>
                  <a:srgbClr val="8E918B"/>
                </a:solidFill>
                <a:latin typeface="+mn-lt" pitchFamily="34" charset="0"/>
                <a:ea typeface="+mn-lt" pitchFamily="34" charset="-122"/>
                <a:cs typeface="+mn-lt" pitchFamily="34" charset="-120"/>
              </a:rPr>
              <a:t>[City, State]   |   [License #]</a:t>
            </a:r>
            <a:endParaRPr lang="en-US" sz="750" dirty="0"/>
          </a:p>
        </p:txBody>
      </p:sp>
      <p:sp>
        <p:nvSpPr>
          <p:cNvPr id="7" name="Shape 4"/>
          <p:cNvSpPr/>
          <p:nvPr/>
        </p:nvSpPr>
        <p:spPr>
          <a:xfrm>
            <a:off x="0" y="1042416"/>
            <a:ext cx="7556876" cy="64008"/>
          </a:xfrm>
          <a:prstGeom prst="rect">
            <a:avLst/>
          </a:prstGeom>
          <a:solidFill>
            <a:schemeClr val="accent1"/>
          </a:solidFill>
          <a:ln/>
        </p:spPr>
      </p:sp>
      <p:pic>
        <p:nvPicPr>
          <p:cNvPr id="8" name="Image 1" descr="cast_green.jpg"/>
          <p:cNvPicPr>
            <a:picLocks noChangeAspect="1"/>
          </p:cNvPicPr>
          <p:nvPr/>
        </p:nvPicPr>
        <p:blipFill>
          <a:blip r:embed="rId4"/>
          <a:srcRect/>
          <a:stretch/>
        </p:blipFill>
        <p:spPr>
          <a:xfrm>
            <a:off x="0" y="1106424"/>
            <a:ext cx="7556876" cy="2194560"/>
          </a:xfrm>
          <a:prstGeom prst="rect">
            <a:avLst/>
          </a:prstGeom>
        </p:spPr>
      </p:pic>
      <p:sp>
        <p:nvSpPr>
          <p:cNvPr id="9" name="Shape 5"/>
          <p:cNvSpPr/>
          <p:nvPr/>
        </p:nvSpPr>
        <p:spPr>
          <a:xfrm>
            <a:off x="0" y="1106424"/>
            <a:ext cx="4160520" cy="2194560"/>
          </a:xfrm>
          <a:prstGeom prst="rect">
            <a:avLst/>
          </a:prstGeom>
          <a:solidFill>
            <a:srgbClr val="16181A">
              <a:alpha val="78000"/>
            </a:srgbClr>
          </a:solidFill>
          <a:ln/>
        </p:spPr>
      </p:sp>
      <p:pic>
        <p:nvPicPr>
          <p:cNvPr id="10" name="Image 2" descr="badge.png"/>
          <p:cNvPicPr>
            <a:picLocks noChangeAspect="1"/>
          </p:cNvPicPr>
          <p:nvPr/>
        </p:nvPicPr>
        <p:blipFill>
          <a:blip r:embed="rId5"/>
          <a:stretch>
            <a:fillRect/>
          </a:stretch>
        </p:blipFill>
        <p:spPr>
          <a:xfrm>
            <a:off x="365760" y="1271016"/>
            <a:ext cx="402336" cy="402336"/>
          </a:xfrm>
          <a:prstGeom prst="rect">
            <a:avLst/>
          </a:prstGeom>
        </p:spPr>
      </p:pic>
      <p:sp>
        <p:nvSpPr>
          <p:cNvPr id="11" name="Text 6"/>
          <p:cNvSpPr txBox="1"/>
          <p:nvPr/>
        </p:nvSpPr>
        <p:spPr>
          <a:xfrm>
            <a:off x="859536" y="1271016"/>
            <a:ext cx="2743200" cy="402336"/>
          </a:xfrm>
          <a:prstGeom prst="rect">
            <a:avLst/>
          </a:prstGeom>
          <a:noFill/>
          <a:ln/>
        </p:spPr>
        <p:txBody>
          <a:bodyPr wrap="square" lIns="0" tIns="0" rIns="0" bIns="0" rtlCol="0" anchor="ctr"/>
          <a:lstStyle/>
          <a:p>
            <a:pPr marL="0" indent="0">
              <a:buNone/>
            </a:pPr>
            <a:r>
              <a:rPr lang="en-US" sz="1600" b="1" kern="0" spc="200" dirty="0">
                <a:solidFill>
                  <a:srgbClr val="FFFFFF"/>
                </a:solidFill>
                <a:latin typeface="+mj-lt" pitchFamily="34" charset="0"/>
                <a:ea typeface="+mj-lt" pitchFamily="34" charset="-122"/>
                <a:cs typeface="+mj-lt" pitchFamily="34" charset="-120"/>
              </a:rPr>
              <a:t>COLOR CAST</a:t>
            </a:r>
            <a:r>
              <a:rPr lang="en-US" sz="900" kern="0" spc="200" baseline="30000" dirty="0">
                <a:solidFill>
                  <a:srgbClr val="FFFFFF"/>
                </a:solidFill>
                <a:latin typeface="+mj-lt" pitchFamily="34" charset="0"/>
                <a:ea typeface="+mj-lt" pitchFamily="34" charset="-122"/>
                <a:cs typeface="+mj-lt" pitchFamily="34" charset="-120"/>
              </a:rPr>
              <a:t>™</a:t>
            </a:r>
            <a:endParaRPr lang="en-US" sz="1600" dirty="0"/>
          </a:p>
        </p:txBody>
      </p:sp>
      <p:pic>
        <p:nvPicPr>
          <p:cNvPr id="12" name="Image 3" descr="spectrum.png"/>
          <p:cNvPicPr>
            <a:picLocks noChangeAspect="1"/>
          </p:cNvPicPr>
          <p:nvPr/>
        </p:nvPicPr>
        <p:blipFill>
          <a:blip r:embed="rId6"/>
          <a:stretch>
            <a:fillRect/>
          </a:stretch>
        </p:blipFill>
        <p:spPr>
          <a:xfrm>
            <a:off x="877824" y="1655064"/>
            <a:ext cx="1417320" cy="32004"/>
          </a:xfrm>
          <a:prstGeom prst="rect">
            <a:avLst/>
          </a:prstGeom>
        </p:spPr>
      </p:pic>
      <p:sp>
        <p:nvSpPr>
          <p:cNvPr id="13" name="Text 7"/>
          <p:cNvSpPr txBox="1"/>
          <p:nvPr/>
        </p:nvSpPr>
        <p:spPr>
          <a:xfrm>
            <a:off x="365760" y="1792224"/>
            <a:ext cx="3657600" cy="822960"/>
          </a:xfrm>
          <a:prstGeom prst="rect">
            <a:avLst/>
          </a:prstGeom>
          <a:noFill/>
          <a:ln/>
        </p:spPr>
        <p:txBody>
          <a:bodyPr wrap="square" lIns="0" tIns="0" rIns="0" bIns="0" rtlCol="0" anchor="t"/>
          <a:lstStyle/>
          <a:p>
            <a:pPr marL="0" indent="0">
              <a:lnSpc>
                <a:spcPct val="95000"/>
              </a:lnSpc>
              <a:buNone/>
            </a:pPr>
            <a:r>
              <a:rPr lang="en-US" sz="2500" b="1" dirty="0">
                <a:solidFill>
                  <a:srgbClr val="FFFFFF"/>
                </a:solidFill>
                <a:latin typeface="+mj-lt" pitchFamily="34" charset="0"/>
                <a:ea typeface="+mj-lt" pitchFamily="34" charset="-122"/>
                <a:cs typeface="+mj-lt" pitchFamily="34" charset="-120"/>
              </a:rPr>
              <a:t>Love the trend.</a:t>
            </a:r>
            <a:endParaRPr lang="en-US" sz="2500" dirty="0"/>
          </a:p>
          <a:p>
            <a:pPr marL="0" indent="0">
              <a:lnSpc>
                <a:spcPct val="95000"/>
              </a:lnSpc>
              <a:buNone/>
            </a:pPr>
            <a:r>
              <a:rPr lang="en-US" sz="2500" b="1" dirty="0">
                <a:solidFill>
                  <a:srgbClr val="FFFFFF"/>
                </a:solidFill>
                <a:latin typeface="+mj-lt" pitchFamily="34" charset="0"/>
                <a:ea typeface="+mj-lt" pitchFamily="34" charset="-122"/>
                <a:cs typeface="+mj-lt" pitchFamily="34" charset="-120"/>
              </a:rPr>
              <a:t>Skip the remodel.</a:t>
            </a:r>
            <a:endParaRPr lang="en-US" sz="2500" dirty="0"/>
          </a:p>
        </p:txBody>
      </p:sp>
      <p:sp>
        <p:nvSpPr>
          <p:cNvPr id="14" name="Text 8"/>
          <p:cNvSpPr txBox="1"/>
          <p:nvPr/>
        </p:nvSpPr>
        <p:spPr>
          <a:xfrm>
            <a:off x="365760" y="2615184"/>
            <a:ext cx="3520440" cy="640080"/>
          </a:xfrm>
          <a:prstGeom prst="rect">
            <a:avLst/>
          </a:prstGeom>
          <a:noFill/>
          <a:ln/>
        </p:spPr>
        <p:txBody>
          <a:bodyPr wrap="square" lIns="0" tIns="0" rIns="0" bIns="0" rtlCol="0" anchor="t"/>
          <a:lstStyle/>
          <a:p>
            <a:pPr marL="0" indent="0">
              <a:lnSpc>
                <a:spcPct val="110000"/>
              </a:lnSpc>
              <a:buNone/>
            </a:pPr>
            <a:r>
              <a:rPr lang="en-US" sz="950" dirty="0">
                <a:solidFill>
                  <a:srgbClr val="F2F2F2"/>
                </a:solidFill>
                <a:latin typeface="+mn-lt" pitchFamily="34" charset="0"/>
                <a:ea typeface="+mn-lt" pitchFamily="34" charset="-122"/>
                <a:cs typeface="+mn-lt" pitchFamily="34" charset="-120"/>
              </a:rPr>
              <a:t>Dark green cabinets and backsplash are the look right now. With Color Cast lighting you can have it tonight, on the surfaces you already own, and change it whenever you like.</a:t>
            </a:r>
            <a:endParaRPr lang="en-US" sz="950" dirty="0"/>
          </a:p>
        </p:txBody>
      </p:sp>
      <p:sp>
        <p:nvSpPr>
          <p:cNvPr id="15" name="Text 9"/>
          <p:cNvSpPr txBox="1"/>
          <p:nvPr/>
        </p:nvSpPr>
        <p:spPr>
          <a:xfrm>
            <a:off x="365760" y="3429000"/>
            <a:ext cx="3657600" cy="274320"/>
          </a:xfrm>
          <a:prstGeom prst="rect">
            <a:avLst/>
          </a:prstGeom>
          <a:noFill/>
          <a:ln/>
        </p:spPr>
        <p:txBody>
          <a:bodyPr wrap="square" lIns="0" tIns="0" rIns="0" bIns="0" rtlCol="0" anchor="ctr"/>
          <a:lstStyle/>
          <a:p>
            <a:pPr marL="0" indent="0">
              <a:buNone/>
            </a:pPr>
            <a:r>
              <a:rPr lang="en-US" sz="1500" b="1" dirty="0">
                <a:solidFill>
                  <a:srgbClr val="525558"/>
                </a:solidFill>
                <a:latin typeface="+mj-lt" pitchFamily="34" charset="0"/>
                <a:ea typeface="+mj-lt" pitchFamily="34" charset="-122"/>
                <a:cs typeface="+mj-lt" pitchFamily="34" charset="-120"/>
              </a:rPr>
              <a:t>Same kitchen. Any look.</a:t>
            </a:r>
            <a:endParaRPr lang="en-US" sz="1500" dirty="0"/>
          </a:p>
        </p:txBody>
      </p:sp>
      <p:sp>
        <p:nvSpPr>
          <p:cNvPr id="16" name="Text 10"/>
          <p:cNvSpPr txBox="1"/>
          <p:nvPr/>
        </p:nvSpPr>
        <p:spPr>
          <a:xfrm>
            <a:off x="3899276" y="3429000"/>
            <a:ext cx="3291840" cy="274320"/>
          </a:xfrm>
          <a:prstGeom prst="rect">
            <a:avLst/>
          </a:prstGeom>
          <a:noFill/>
          <a:ln/>
        </p:spPr>
        <p:txBody>
          <a:bodyPr wrap="square" lIns="0" tIns="0" rIns="0" bIns="0" rtlCol="0" anchor="ctr"/>
          <a:lstStyle/>
          <a:p>
            <a:pPr marL="0" indent="0" algn="r">
              <a:buNone/>
            </a:pPr>
            <a:r>
              <a:rPr lang="en-US" sz="900" i="1" dirty="0">
                <a:solidFill>
                  <a:schemeClr val="accent1"/>
                </a:solidFill>
                <a:latin typeface="+mn-lt" pitchFamily="34" charset="0"/>
                <a:ea typeface="+mn-lt" pitchFamily="34" charset="-122"/>
                <a:cs typeface="+mn-lt" pitchFamily="34" charset="-120"/>
              </a:rPr>
              <a:t>Change it with a tap, your voice, or a wall remote</a:t>
            </a:r>
            <a:endParaRPr lang="en-US" sz="900" dirty="0"/>
          </a:p>
        </p:txBody>
      </p:sp>
      <p:pic>
        <p:nvPicPr>
          <p:cNvPr id="17" name="Image 4" descr="cast_neutral.jpg"/>
          <p:cNvPicPr>
            <a:picLocks noChangeAspect="1"/>
          </p:cNvPicPr>
          <p:nvPr/>
        </p:nvPicPr>
        <p:blipFill>
          <a:blip r:embed="rId7"/>
          <a:stretch>
            <a:fillRect/>
          </a:stretch>
        </p:blipFill>
        <p:spPr>
          <a:xfrm>
            <a:off x="365760" y="3758184"/>
            <a:ext cx="1637759" cy="959034"/>
          </a:xfrm>
          <a:prstGeom prst="rect">
            <a:avLst/>
          </a:prstGeom>
        </p:spPr>
      </p:pic>
      <p:sp>
        <p:nvSpPr>
          <p:cNvPr id="18" name="Text 11"/>
          <p:cNvSpPr txBox="1"/>
          <p:nvPr/>
        </p:nvSpPr>
        <p:spPr>
          <a:xfrm>
            <a:off x="365760" y="4762938"/>
            <a:ext cx="1637759" cy="292608"/>
          </a:xfrm>
          <a:prstGeom prst="rect">
            <a:avLst/>
          </a:prstGeom>
          <a:noFill/>
          <a:ln/>
        </p:spPr>
        <p:txBody>
          <a:bodyPr wrap="square" lIns="0" tIns="0" rIns="0" bIns="0" rtlCol="0" anchor="t"/>
          <a:lstStyle/>
          <a:p>
            <a:pPr marL="0" indent="0">
              <a:buNone/>
            </a:pPr>
            <a:r>
              <a:rPr lang="en-US" sz="750" b="1" dirty="0">
                <a:solidFill>
                  <a:srgbClr val="525558"/>
                </a:solidFill>
                <a:latin typeface="+mn-lt" pitchFamily="34" charset="0"/>
                <a:ea typeface="+mn-lt" pitchFamily="34" charset="-122"/>
                <a:cs typeface="+mn-lt" pitchFamily="34" charset="-120"/>
              </a:rPr>
              <a:t>Built neutral</a:t>
            </a:r>
            <a:endParaRPr lang="en-US" sz="750" dirty="0"/>
          </a:p>
          <a:p>
            <a:pPr marL="0" indent="0">
              <a:buNone/>
            </a:pPr>
            <a:r>
              <a:rPr lang="en-US" sz="750" dirty="0">
                <a:solidFill>
                  <a:srgbClr val="3A3C3E"/>
                </a:solidFill>
                <a:latin typeface="+mn-lt" pitchFamily="34" charset="0"/>
                <a:ea typeface="+mn-lt" pitchFamily="34" charset="-122"/>
                <a:cs typeface="+mn-lt" pitchFamily="34" charset="-120"/>
              </a:rPr>
              <a:t>Timeless white surfaces</a:t>
            </a:r>
            <a:endParaRPr lang="en-US" sz="750" dirty="0"/>
          </a:p>
        </p:txBody>
      </p:sp>
      <p:pic>
        <p:nvPicPr>
          <p:cNvPr id="19" name="Image 5" descr="cast_green.jpg"/>
          <p:cNvPicPr>
            <a:picLocks noChangeAspect="1"/>
          </p:cNvPicPr>
          <p:nvPr/>
        </p:nvPicPr>
        <p:blipFill>
          <a:blip r:embed="rId4"/>
          <a:stretch>
            <a:fillRect/>
          </a:stretch>
        </p:blipFill>
        <p:spPr>
          <a:xfrm>
            <a:off x="2094959" y="3758184"/>
            <a:ext cx="1637759" cy="959034"/>
          </a:xfrm>
          <a:prstGeom prst="rect">
            <a:avLst/>
          </a:prstGeom>
        </p:spPr>
      </p:pic>
      <p:sp>
        <p:nvSpPr>
          <p:cNvPr id="20" name="Text 12"/>
          <p:cNvSpPr txBox="1"/>
          <p:nvPr/>
        </p:nvSpPr>
        <p:spPr>
          <a:xfrm>
            <a:off x="2094959" y="4762938"/>
            <a:ext cx="1637759" cy="292608"/>
          </a:xfrm>
          <a:prstGeom prst="rect">
            <a:avLst/>
          </a:prstGeom>
          <a:noFill/>
          <a:ln/>
        </p:spPr>
        <p:txBody>
          <a:bodyPr wrap="square" lIns="0" tIns="0" rIns="0" bIns="0" rtlCol="0" anchor="t"/>
          <a:lstStyle/>
          <a:p>
            <a:pPr marL="0" indent="0">
              <a:buNone/>
            </a:pPr>
            <a:r>
              <a:rPr lang="en-US" sz="750" b="1" dirty="0">
                <a:solidFill>
                  <a:srgbClr val="525558"/>
                </a:solidFill>
                <a:latin typeface="+mn-lt" pitchFamily="34" charset="0"/>
                <a:ea typeface="+mn-lt" pitchFamily="34" charset="-122"/>
                <a:cs typeface="+mn-lt" pitchFamily="34" charset="-120"/>
              </a:rPr>
              <a:t>Tonight: Forest Green</a:t>
            </a:r>
            <a:endParaRPr lang="en-US" sz="750" dirty="0"/>
          </a:p>
          <a:p>
            <a:pPr marL="0" indent="0">
              <a:buNone/>
            </a:pPr>
            <a:r>
              <a:rPr lang="en-US" sz="750" dirty="0">
                <a:solidFill>
                  <a:srgbClr val="3A3C3E"/>
                </a:solidFill>
                <a:latin typeface="+mn-lt" pitchFamily="34" charset="0"/>
                <a:ea typeface="+mn-lt" pitchFamily="34" charset="-122"/>
                <a:cs typeface="+mn-lt" pitchFamily="34" charset="-120"/>
              </a:rPr>
              <a:t>On trend, no new tile</a:t>
            </a:r>
            <a:endParaRPr lang="en-US" sz="750" dirty="0"/>
          </a:p>
        </p:txBody>
      </p:sp>
      <p:pic>
        <p:nvPicPr>
          <p:cNvPr id="21" name="Image 6" descr="cast_3000k.jpg"/>
          <p:cNvPicPr>
            <a:picLocks noChangeAspect="1"/>
          </p:cNvPicPr>
          <p:nvPr/>
        </p:nvPicPr>
        <p:blipFill>
          <a:blip r:embed="rId8"/>
          <a:stretch>
            <a:fillRect/>
          </a:stretch>
        </p:blipFill>
        <p:spPr>
          <a:xfrm>
            <a:off x="3824158" y="3758184"/>
            <a:ext cx="1637759" cy="959034"/>
          </a:xfrm>
          <a:prstGeom prst="rect">
            <a:avLst/>
          </a:prstGeom>
        </p:spPr>
      </p:pic>
      <p:sp>
        <p:nvSpPr>
          <p:cNvPr id="22" name="Text 13"/>
          <p:cNvSpPr txBox="1"/>
          <p:nvPr/>
        </p:nvSpPr>
        <p:spPr>
          <a:xfrm>
            <a:off x="3824158" y="4762938"/>
            <a:ext cx="1637759" cy="292608"/>
          </a:xfrm>
          <a:prstGeom prst="rect">
            <a:avLst/>
          </a:prstGeom>
          <a:noFill/>
          <a:ln/>
        </p:spPr>
        <p:txBody>
          <a:bodyPr wrap="square" lIns="0" tIns="0" rIns="0" bIns="0" rtlCol="0" anchor="t"/>
          <a:lstStyle/>
          <a:p>
            <a:pPr marL="0" indent="0">
              <a:buNone/>
            </a:pPr>
            <a:r>
              <a:rPr lang="en-US" sz="750" b="1" dirty="0">
                <a:solidFill>
                  <a:srgbClr val="525558"/>
                </a:solidFill>
                <a:latin typeface="+mn-lt" pitchFamily="34" charset="0"/>
                <a:ea typeface="+mn-lt" pitchFamily="34" charset="-122"/>
                <a:cs typeface="+mn-lt" pitchFamily="34" charset="-120"/>
              </a:rPr>
              <a:t>Every day: Warm White</a:t>
            </a:r>
            <a:endParaRPr lang="en-US" sz="750" dirty="0"/>
          </a:p>
          <a:p>
            <a:pPr marL="0" indent="0">
              <a:buNone/>
            </a:pPr>
            <a:r>
              <a:rPr lang="en-US" sz="750" dirty="0">
                <a:solidFill>
                  <a:srgbClr val="3A3C3E"/>
                </a:solidFill>
                <a:latin typeface="+mn-lt" pitchFamily="34" charset="0"/>
                <a:ea typeface="+mn-lt" pitchFamily="34" charset="-122"/>
                <a:cs typeface="+mn-lt" pitchFamily="34" charset="-120"/>
              </a:rPr>
              <a:t>Cooking and gathering</a:t>
            </a:r>
            <a:endParaRPr lang="en-US" sz="750" dirty="0"/>
          </a:p>
        </p:txBody>
      </p:sp>
      <p:pic>
        <p:nvPicPr>
          <p:cNvPr id="23" name="Image 7" descr="cast_blue.jpg"/>
          <p:cNvPicPr>
            <a:picLocks noChangeAspect="1"/>
          </p:cNvPicPr>
          <p:nvPr/>
        </p:nvPicPr>
        <p:blipFill>
          <a:blip r:embed="rId9"/>
          <a:stretch>
            <a:fillRect/>
          </a:stretch>
        </p:blipFill>
        <p:spPr>
          <a:xfrm>
            <a:off x="5553357" y="3758184"/>
            <a:ext cx="1637759" cy="959034"/>
          </a:xfrm>
          <a:prstGeom prst="rect">
            <a:avLst/>
          </a:prstGeom>
        </p:spPr>
      </p:pic>
      <p:sp>
        <p:nvSpPr>
          <p:cNvPr id="24" name="Text 14"/>
          <p:cNvSpPr txBox="1"/>
          <p:nvPr/>
        </p:nvSpPr>
        <p:spPr>
          <a:xfrm>
            <a:off x="5553357" y="4762938"/>
            <a:ext cx="1637759" cy="292608"/>
          </a:xfrm>
          <a:prstGeom prst="rect">
            <a:avLst/>
          </a:prstGeom>
          <a:noFill/>
          <a:ln/>
        </p:spPr>
        <p:txBody>
          <a:bodyPr wrap="square" lIns="0" tIns="0" rIns="0" bIns="0" rtlCol="0" anchor="t"/>
          <a:lstStyle/>
          <a:p>
            <a:pPr marL="0" indent="0">
              <a:buNone/>
            </a:pPr>
            <a:r>
              <a:rPr lang="en-US" sz="750" b="1" dirty="0">
                <a:solidFill>
                  <a:srgbClr val="525558"/>
                </a:solidFill>
                <a:latin typeface="+mn-lt" pitchFamily="34" charset="0"/>
                <a:ea typeface="+mn-lt" pitchFamily="34" charset="-122"/>
                <a:cs typeface="+mn-lt" pitchFamily="34" charset="-120"/>
              </a:rPr>
              <a:t>Game day: Team Colors</a:t>
            </a:r>
            <a:endParaRPr lang="en-US" sz="750" dirty="0"/>
          </a:p>
          <a:p>
            <a:pPr marL="0" indent="0">
              <a:buNone/>
            </a:pPr>
            <a:r>
              <a:rPr lang="en-US" sz="750" dirty="0">
                <a:solidFill>
                  <a:srgbClr val="3A3C3E"/>
                </a:solidFill>
                <a:latin typeface="+mn-lt" pitchFamily="34" charset="0"/>
                <a:ea typeface="+mn-lt" pitchFamily="34" charset="-122"/>
                <a:cs typeface="+mn-lt" pitchFamily="34" charset="-120"/>
              </a:rPr>
              <a:t>Holidays and parties too</a:t>
            </a:r>
            <a:endParaRPr lang="en-US" sz="750" dirty="0"/>
          </a:p>
        </p:txBody>
      </p:sp>
      <p:sp>
        <p:nvSpPr>
          <p:cNvPr id="25" name="Shape 15"/>
          <p:cNvSpPr/>
          <p:nvPr/>
        </p:nvSpPr>
        <p:spPr>
          <a:xfrm>
            <a:off x="1948655" y="4137117"/>
            <a:ext cx="201168" cy="201168"/>
          </a:xfrm>
          <a:prstGeom prst="ellipse">
            <a:avLst/>
          </a:prstGeom>
          <a:solidFill>
            <a:schemeClr val="accent2"/>
          </a:solidFill>
          <a:ln/>
        </p:spPr>
      </p:sp>
      <p:pic>
        <p:nvPicPr>
          <p:cNvPr id="26" name="Image 8" descr="preencoded.png"/>
          <p:cNvPicPr>
            <a:picLocks noChangeAspect="1"/>
          </p:cNvPicPr>
          <p:nvPr/>
        </p:nvPicPr>
        <p:blipFill>
          <a:blip r:embed="rId10"/>
          <a:stretch>
            <a:fillRect/>
          </a:stretch>
        </p:blipFill>
        <p:spPr>
          <a:xfrm>
            <a:off x="1966943" y="4155405"/>
            <a:ext cx="164592" cy="164592"/>
          </a:xfrm>
          <a:prstGeom prst="rect">
            <a:avLst/>
          </a:prstGeom>
        </p:spPr>
      </p:pic>
      <p:sp>
        <p:nvSpPr>
          <p:cNvPr id="27" name="Shape 16"/>
          <p:cNvSpPr/>
          <p:nvPr/>
        </p:nvSpPr>
        <p:spPr>
          <a:xfrm>
            <a:off x="3677854" y="4137117"/>
            <a:ext cx="201168" cy="201168"/>
          </a:xfrm>
          <a:prstGeom prst="ellipse">
            <a:avLst/>
          </a:prstGeom>
          <a:solidFill>
            <a:schemeClr val="accent2"/>
          </a:solidFill>
          <a:ln/>
        </p:spPr>
      </p:sp>
      <p:pic>
        <p:nvPicPr>
          <p:cNvPr id="28" name="Image 9" descr="preencoded.png"/>
          <p:cNvPicPr>
            <a:picLocks noChangeAspect="1"/>
          </p:cNvPicPr>
          <p:nvPr/>
        </p:nvPicPr>
        <p:blipFill>
          <a:blip r:embed="rId10"/>
          <a:stretch>
            <a:fillRect/>
          </a:stretch>
        </p:blipFill>
        <p:spPr>
          <a:xfrm>
            <a:off x="3696142" y="4155405"/>
            <a:ext cx="164592" cy="164592"/>
          </a:xfrm>
          <a:prstGeom prst="rect">
            <a:avLst/>
          </a:prstGeom>
        </p:spPr>
      </p:pic>
      <p:sp>
        <p:nvSpPr>
          <p:cNvPr id="29" name="Shape 17"/>
          <p:cNvSpPr/>
          <p:nvPr/>
        </p:nvSpPr>
        <p:spPr>
          <a:xfrm>
            <a:off x="5407053" y="4137117"/>
            <a:ext cx="201168" cy="201168"/>
          </a:xfrm>
          <a:prstGeom prst="ellipse">
            <a:avLst/>
          </a:prstGeom>
          <a:solidFill>
            <a:schemeClr val="accent2"/>
          </a:solidFill>
          <a:ln/>
        </p:spPr>
      </p:sp>
      <p:pic>
        <p:nvPicPr>
          <p:cNvPr id="30" name="Image 10" descr="preencoded.png"/>
          <p:cNvPicPr>
            <a:picLocks noChangeAspect="1"/>
          </p:cNvPicPr>
          <p:nvPr/>
        </p:nvPicPr>
        <p:blipFill>
          <a:blip r:embed="rId10"/>
          <a:stretch>
            <a:fillRect/>
          </a:stretch>
        </p:blipFill>
        <p:spPr>
          <a:xfrm>
            <a:off x="5425341" y="4155405"/>
            <a:ext cx="164592" cy="164592"/>
          </a:xfrm>
          <a:prstGeom prst="rect">
            <a:avLst/>
          </a:prstGeom>
        </p:spPr>
      </p:pic>
      <p:sp>
        <p:nvSpPr>
          <p:cNvPr id="31" name="Text 18"/>
          <p:cNvSpPr txBox="1"/>
          <p:nvPr/>
        </p:nvSpPr>
        <p:spPr>
          <a:xfrm>
            <a:off x="365760" y="5064690"/>
            <a:ext cx="6825356" cy="137160"/>
          </a:xfrm>
          <a:prstGeom prst="rect">
            <a:avLst/>
          </a:prstGeom>
          <a:noFill/>
          <a:ln/>
        </p:spPr>
        <p:txBody>
          <a:bodyPr wrap="square" lIns="0" tIns="0" rIns="0" bIns="0" rtlCol="0" anchor="t"/>
          <a:lstStyle/>
          <a:p>
            <a:pPr marL="0" indent="0">
              <a:buNone/>
            </a:pPr>
            <a:r>
              <a:rPr lang="en-US" sz="650" i="1" dirty="0">
                <a:solidFill>
                  <a:srgbClr val="8E918B"/>
                </a:solidFill>
                <a:latin typeface="+mn-lt" pitchFamily="34" charset="0"/>
                <a:ea typeface="+mn-lt" pitchFamily="34" charset="-122"/>
                <a:cs typeface="+mn-lt" pitchFamily="34" charset="-120"/>
              </a:rPr>
              <a:t>Same kitchen, same surfaces. Looks shown are simulated for illustration.</a:t>
            </a:r>
            <a:endParaRPr lang="en-US" sz="650" dirty="0"/>
          </a:p>
        </p:txBody>
      </p:sp>
      <p:sp>
        <p:nvSpPr>
          <p:cNvPr id="32" name="Text 19"/>
          <p:cNvSpPr txBox="1"/>
          <p:nvPr/>
        </p:nvSpPr>
        <p:spPr>
          <a:xfrm>
            <a:off x="365760" y="5265858"/>
            <a:ext cx="4572000" cy="274320"/>
          </a:xfrm>
          <a:prstGeom prst="rect">
            <a:avLst/>
          </a:prstGeom>
          <a:noFill/>
          <a:ln/>
        </p:spPr>
        <p:txBody>
          <a:bodyPr wrap="square" lIns="0" tIns="0" rIns="0" bIns="0" rtlCol="0" anchor="ctr"/>
          <a:lstStyle/>
          <a:p>
            <a:pPr marL="0" indent="0">
              <a:buNone/>
            </a:pPr>
            <a:r>
              <a:rPr lang="en-US" sz="1500" b="1" dirty="0">
                <a:solidFill>
                  <a:srgbClr val="525558"/>
                </a:solidFill>
                <a:latin typeface="+mj-lt" pitchFamily="34" charset="0"/>
                <a:ea typeface="+mj-lt" pitchFamily="34" charset="-122"/>
                <a:cs typeface="+mj-lt" pitchFamily="34" charset="-120"/>
              </a:rPr>
              <a:t>Change the light, not the kitchen</a:t>
            </a:r>
            <a:endParaRPr lang="en-US" sz="1500" dirty="0"/>
          </a:p>
        </p:txBody>
      </p:sp>
      <p:sp>
        <p:nvSpPr>
          <p:cNvPr id="33" name="Shape 20"/>
          <p:cNvSpPr/>
          <p:nvPr/>
        </p:nvSpPr>
        <p:spPr>
          <a:xfrm>
            <a:off x="365760" y="5595042"/>
            <a:ext cx="3348670" cy="896112"/>
          </a:xfrm>
          <a:prstGeom prst="roundRect">
            <a:avLst>
              <a:gd name="adj" fmla="val 8163"/>
            </a:avLst>
          </a:prstGeom>
          <a:solidFill>
            <a:srgbClr val="F2F3EE"/>
          </a:solidFill>
          <a:ln/>
        </p:spPr>
      </p:sp>
      <p:pic>
        <p:nvPicPr>
          <p:cNvPr id="34" name="Image 11" descr="preencoded.png"/>
          <p:cNvPicPr>
            <a:picLocks noChangeAspect="1"/>
          </p:cNvPicPr>
          <p:nvPr/>
        </p:nvPicPr>
        <p:blipFill>
          <a:blip r:embed="rId11"/>
          <a:stretch>
            <a:fillRect/>
          </a:stretch>
        </p:blipFill>
        <p:spPr>
          <a:xfrm>
            <a:off x="493776" y="5686482"/>
            <a:ext cx="219456" cy="219456"/>
          </a:xfrm>
          <a:prstGeom prst="rect">
            <a:avLst/>
          </a:prstGeom>
        </p:spPr>
      </p:pic>
      <p:sp>
        <p:nvSpPr>
          <p:cNvPr id="35" name="Text 21"/>
          <p:cNvSpPr txBox="1"/>
          <p:nvPr/>
        </p:nvSpPr>
        <p:spPr>
          <a:xfrm>
            <a:off x="786384" y="5668194"/>
            <a:ext cx="2800030" cy="256032"/>
          </a:xfrm>
          <a:prstGeom prst="rect">
            <a:avLst/>
          </a:prstGeom>
          <a:noFill/>
          <a:ln/>
        </p:spPr>
        <p:txBody>
          <a:bodyPr wrap="square" lIns="0" tIns="0" rIns="0" bIns="0" rtlCol="0" anchor="ctr"/>
          <a:lstStyle/>
          <a:p>
            <a:pPr marL="0" indent="0">
              <a:buNone/>
            </a:pPr>
            <a:r>
              <a:rPr lang="en-US" sz="1150" b="1" dirty="0">
                <a:solidFill>
                  <a:srgbClr val="525558"/>
                </a:solidFill>
                <a:latin typeface="+mj-lt" pitchFamily="34" charset="0"/>
                <a:ea typeface="+mj-lt" pitchFamily="34" charset="-122"/>
                <a:cs typeface="+mj-lt" pitchFamily="34" charset="-120"/>
              </a:rPr>
              <a:t>Changing surfaces</a:t>
            </a:r>
            <a:endParaRPr lang="en-US" sz="1150" dirty="0"/>
          </a:p>
        </p:txBody>
      </p:sp>
      <p:sp>
        <p:nvSpPr>
          <p:cNvPr id="36" name="Text 22"/>
          <p:cNvSpPr txBox="1"/>
          <p:nvPr/>
        </p:nvSpPr>
        <p:spPr>
          <a:xfrm>
            <a:off x="530352" y="5942514"/>
            <a:ext cx="3056062" cy="512064"/>
          </a:xfrm>
          <a:prstGeom prst="rect">
            <a:avLst/>
          </a:prstGeom>
          <a:noFill/>
          <a:ln/>
        </p:spPr>
        <p:txBody>
          <a:bodyPr wrap="square" lIns="0" tIns="0" rIns="0" bIns="0" rtlCol="0" anchor="t"/>
          <a:lstStyle/>
          <a:p>
            <a:pPr marL="127000" indent="-127000">
              <a:spcAft>
                <a:spcPts val="300"/>
              </a:spcAft>
              <a:buSzPct val="100000"/>
              <a:buChar char="•"/>
            </a:pPr>
            <a:r>
              <a:rPr lang="en-US" sz="850" dirty="0">
                <a:solidFill>
                  <a:srgbClr val="3A3C3E"/>
                </a:solidFill>
                <a:latin typeface="+mn-lt" pitchFamily="34" charset="0"/>
                <a:ea typeface="+mn-lt" pitchFamily="34" charset="-122"/>
                <a:cs typeface="+mn-lt" pitchFamily="34" charset="-120"/>
              </a:rPr>
              <a:t>New cabinets, paint, or tile to chase a color</a:t>
            </a:r>
            <a:endParaRPr lang="en-US" sz="850" dirty="0"/>
          </a:p>
          <a:p>
            <a:pPr marL="127000" indent="-127000">
              <a:spcAft>
                <a:spcPts val="300"/>
              </a:spcAft>
              <a:buSzPct val="100000"/>
              <a:buChar char="•"/>
            </a:pPr>
            <a:r>
              <a:rPr lang="en-US" sz="850" dirty="0">
                <a:solidFill>
                  <a:srgbClr val="3A3C3E"/>
                </a:solidFill>
                <a:latin typeface="+mn-lt" pitchFamily="34" charset="0"/>
                <a:ea typeface="+mn-lt" pitchFamily="34" charset="-122"/>
                <a:cs typeface="+mn-lt" pitchFamily="34" charset="-120"/>
              </a:rPr>
              <a:t>Demolition, dust, and weeks of waiting</a:t>
            </a:r>
            <a:endParaRPr lang="en-US" sz="850" dirty="0"/>
          </a:p>
          <a:p>
            <a:pPr marL="127000" indent="-127000">
              <a:spcAft>
                <a:spcPts val="300"/>
              </a:spcAft>
              <a:buSzPct val="100000"/>
              <a:buChar char="•"/>
            </a:pPr>
            <a:r>
              <a:rPr lang="en-US" sz="850" dirty="0">
                <a:solidFill>
                  <a:srgbClr val="3A3C3E"/>
                </a:solidFill>
                <a:latin typeface="+mn-lt" pitchFamily="34" charset="0"/>
                <a:ea typeface="+mn-lt" pitchFamily="34" charset="-122"/>
                <a:cs typeface="+mn-lt" pitchFamily="34" charset="-120"/>
              </a:rPr>
              <a:t>Can look dated when tastes change</a:t>
            </a:r>
            <a:endParaRPr lang="en-US" sz="850" dirty="0"/>
          </a:p>
        </p:txBody>
      </p:sp>
      <p:sp>
        <p:nvSpPr>
          <p:cNvPr id="37" name="Shape 23"/>
          <p:cNvSpPr/>
          <p:nvPr/>
        </p:nvSpPr>
        <p:spPr>
          <a:xfrm>
            <a:off x="3842446" y="5595042"/>
            <a:ext cx="3348670" cy="896112"/>
          </a:xfrm>
          <a:prstGeom prst="roundRect">
            <a:avLst>
              <a:gd name="adj" fmla="val 8163"/>
            </a:avLst>
          </a:prstGeom>
          <a:solidFill>
            <a:srgbClr val="525558"/>
          </a:solidFill>
          <a:ln/>
        </p:spPr>
      </p:sp>
      <p:sp>
        <p:nvSpPr>
          <p:cNvPr id="38" name="Shape 24"/>
          <p:cNvSpPr/>
          <p:nvPr/>
        </p:nvSpPr>
        <p:spPr>
          <a:xfrm>
            <a:off x="3842446" y="5704770"/>
            <a:ext cx="54864" cy="676656"/>
          </a:xfrm>
          <a:prstGeom prst="rect">
            <a:avLst/>
          </a:prstGeom>
          <a:solidFill>
            <a:schemeClr val="accent2"/>
          </a:solidFill>
          <a:ln/>
        </p:spPr>
      </p:sp>
      <p:pic>
        <p:nvPicPr>
          <p:cNvPr id="39" name="Image 12" descr="preencoded.png"/>
          <p:cNvPicPr>
            <a:picLocks noChangeAspect="1"/>
          </p:cNvPicPr>
          <p:nvPr/>
        </p:nvPicPr>
        <p:blipFill>
          <a:blip r:embed="rId12"/>
          <a:stretch>
            <a:fillRect/>
          </a:stretch>
        </p:blipFill>
        <p:spPr>
          <a:xfrm>
            <a:off x="3970462" y="5686482"/>
            <a:ext cx="219456" cy="219456"/>
          </a:xfrm>
          <a:prstGeom prst="rect">
            <a:avLst/>
          </a:prstGeom>
        </p:spPr>
      </p:pic>
      <p:sp>
        <p:nvSpPr>
          <p:cNvPr id="40" name="Text 25"/>
          <p:cNvSpPr txBox="1"/>
          <p:nvPr/>
        </p:nvSpPr>
        <p:spPr>
          <a:xfrm>
            <a:off x="4263070" y="5668194"/>
            <a:ext cx="2800030" cy="256032"/>
          </a:xfrm>
          <a:prstGeom prst="rect">
            <a:avLst/>
          </a:prstGeom>
          <a:noFill/>
          <a:ln/>
        </p:spPr>
        <p:txBody>
          <a:bodyPr wrap="square" lIns="0" tIns="0" rIns="0" bIns="0" rtlCol="0" anchor="ctr"/>
          <a:lstStyle/>
          <a:p>
            <a:pPr marL="0" indent="0">
              <a:buNone/>
            </a:pPr>
            <a:r>
              <a:rPr lang="en-US" sz="1150" b="1" dirty="0">
                <a:solidFill>
                  <a:srgbClr val="FFFFFF"/>
                </a:solidFill>
                <a:latin typeface="+mj-lt" pitchFamily="34" charset="0"/>
                <a:ea typeface="+mj-lt" pitchFamily="34" charset="-122"/>
                <a:cs typeface="+mj-lt" pitchFamily="34" charset="-120"/>
              </a:rPr>
              <a:t>Changing the light</a:t>
            </a:r>
            <a:endParaRPr lang="en-US" sz="1150" dirty="0"/>
          </a:p>
        </p:txBody>
      </p:sp>
      <p:sp>
        <p:nvSpPr>
          <p:cNvPr id="41" name="Text 26"/>
          <p:cNvSpPr txBox="1"/>
          <p:nvPr/>
        </p:nvSpPr>
        <p:spPr>
          <a:xfrm>
            <a:off x="4007038" y="5942514"/>
            <a:ext cx="3056062" cy="512064"/>
          </a:xfrm>
          <a:prstGeom prst="rect">
            <a:avLst/>
          </a:prstGeom>
          <a:noFill/>
          <a:ln/>
        </p:spPr>
        <p:txBody>
          <a:bodyPr wrap="square" lIns="0" tIns="0" rIns="0" bIns="0" rtlCol="0" anchor="t"/>
          <a:lstStyle/>
          <a:p>
            <a:pPr marL="127000" indent="-127000">
              <a:spcAft>
                <a:spcPts val="300"/>
              </a:spcAft>
              <a:buSzPct val="100000"/>
              <a:buChar char="•"/>
            </a:pPr>
            <a:r>
              <a:rPr lang="en-US" sz="850" dirty="0">
                <a:solidFill>
                  <a:srgbClr val="FFFFFF"/>
                </a:solidFill>
                <a:latin typeface="+mn-lt" pitchFamily="34" charset="0"/>
                <a:ea typeface="+mn-lt" pitchFamily="34" charset="-122"/>
                <a:cs typeface="+mn-lt" pitchFamily="34" charset="-120"/>
              </a:rPr>
              <a:t>Keep your surfaces neutral and timeless</a:t>
            </a:r>
            <a:endParaRPr lang="en-US" sz="850" dirty="0"/>
          </a:p>
          <a:p>
            <a:pPr marL="127000" indent="-127000">
              <a:spcAft>
                <a:spcPts val="300"/>
              </a:spcAft>
              <a:buSzPct val="100000"/>
              <a:buChar char="•"/>
            </a:pPr>
            <a:r>
              <a:rPr lang="en-US" sz="850" dirty="0">
                <a:solidFill>
                  <a:srgbClr val="FFFFFF"/>
                </a:solidFill>
                <a:latin typeface="+mn-lt" pitchFamily="34" charset="0"/>
                <a:ea typeface="+mn-lt" pitchFamily="34" charset="-122"/>
                <a:cs typeface="+mn-lt" pitchFamily="34" charset="-120"/>
              </a:rPr>
              <a:t>Try a bold color tonight, a new one next season</a:t>
            </a:r>
            <a:endParaRPr lang="en-US" sz="850" dirty="0"/>
          </a:p>
          <a:p>
            <a:pPr marL="127000" indent="-127000">
              <a:spcAft>
                <a:spcPts val="300"/>
              </a:spcAft>
              <a:buSzPct val="100000"/>
              <a:buChar char="•"/>
            </a:pPr>
            <a:r>
              <a:rPr lang="en-US" sz="850" dirty="0">
                <a:solidFill>
                  <a:srgbClr val="FFFFFF"/>
                </a:solidFill>
                <a:latin typeface="+mn-lt" pitchFamily="34" charset="0"/>
                <a:ea typeface="+mn-lt" pitchFamily="34" charset="-122"/>
                <a:cs typeface="+mn-lt" pitchFamily="34" charset="-120"/>
              </a:rPr>
              <a:t>Back to warm white with one tap</a:t>
            </a:r>
            <a:endParaRPr lang="en-US" sz="850" dirty="0"/>
          </a:p>
        </p:txBody>
      </p:sp>
      <p:sp>
        <p:nvSpPr>
          <p:cNvPr id="42" name="Text 27"/>
          <p:cNvSpPr txBox="1"/>
          <p:nvPr/>
        </p:nvSpPr>
        <p:spPr>
          <a:xfrm>
            <a:off x="365760" y="6619170"/>
            <a:ext cx="3657600" cy="274320"/>
          </a:xfrm>
          <a:prstGeom prst="rect">
            <a:avLst/>
          </a:prstGeom>
          <a:noFill/>
          <a:ln/>
        </p:spPr>
        <p:txBody>
          <a:bodyPr wrap="square" lIns="0" tIns="0" rIns="0" bIns="0" rtlCol="0" anchor="ctr"/>
          <a:lstStyle/>
          <a:p>
            <a:pPr marL="0" indent="0">
              <a:buNone/>
            </a:pPr>
            <a:r>
              <a:rPr lang="en-US" sz="1500" b="1" dirty="0">
                <a:solidFill>
                  <a:srgbClr val="525558"/>
                </a:solidFill>
                <a:latin typeface="+mj-lt" pitchFamily="34" charset="0"/>
                <a:ea typeface="+mj-lt" pitchFamily="34" charset="-122"/>
                <a:cs typeface="+mj-lt" pitchFamily="34" charset="-120"/>
              </a:rPr>
              <a:t>Choose your light</a:t>
            </a:r>
            <a:endParaRPr lang="en-US" sz="1500" dirty="0"/>
          </a:p>
        </p:txBody>
      </p:sp>
      <p:sp>
        <p:nvSpPr>
          <p:cNvPr id="43" name="Text 28"/>
          <p:cNvSpPr txBox="1"/>
          <p:nvPr/>
        </p:nvSpPr>
        <p:spPr>
          <a:xfrm>
            <a:off x="3899276" y="6619170"/>
            <a:ext cx="3291840" cy="274320"/>
          </a:xfrm>
          <a:prstGeom prst="rect">
            <a:avLst/>
          </a:prstGeom>
          <a:noFill/>
          <a:ln/>
        </p:spPr>
        <p:txBody>
          <a:bodyPr wrap="square" lIns="0" tIns="0" rIns="0" bIns="0" rtlCol="0" anchor="ctr"/>
          <a:lstStyle/>
          <a:p>
            <a:pPr marL="0" indent="0" algn="r">
              <a:buNone/>
            </a:pPr>
            <a:r>
              <a:rPr lang="en-US" sz="900" i="1" dirty="0">
                <a:solidFill>
                  <a:schemeClr val="accent1"/>
                </a:solidFill>
                <a:latin typeface="+mn-lt" pitchFamily="34" charset="0"/>
                <a:ea typeface="+mn-lt" pitchFamily="34" charset="-122"/>
                <a:cs typeface="+mn-lt" pitchFamily="34" charset="-120"/>
              </a:rPr>
              <a:t>Two simple choices, or combine them</a:t>
            </a:r>
            <a:endParaRPr lang="en-US" sz="900" dirty="0"/>
          </a:p>
        </p:txBody>
      </p:sp>
      <p:sp>
        <p:nvSpPr>
          <p:cNvPr id="44" name="Shape 29"/>
          <p:cNvSpPr/>
          <p:nvPr/>
        </p:nvSpPr>
        <p:spPr>
          <a:xfrm>
            <a:off x="365760" y="6948354"/>
            <a:ext cx="3348670" cy="1005840"/>
          </a:xfrm>
          <a:prstGeom prst="roundRect">
            <a:avLst>
              <a:gd name="adj" fmla="val 7273"/>
            </a:avLst>
          </a:prstGeom>
          <a:solidFill>
            <a:srgbClr val="F2F3EE"/>
          </a:solidFill>
          <a:ln/>
        </p:spPr>
      </p:sp>
      <p:sp>
        <p:nvSpPr>
          <p:cNvPr id="45" name="Shape 30"/>
          <p:cNvSpPr/>
          <p:nvPr/>
        </p:nvSpPr>
        <p:spPr>
          <a:xfrm>
            <a:off x="512064" y="7085514"/>
            <a:ext cx="868680" cy="256032"/>
          </a:xfrm>
          <a:prstGeom prst="rect">
            <a:avLst/>
          </a:prstGeom>
          <a:solidFill>
            <a:srgbClr val="2E3033"/>
          </a:solidFill>
          <a:ln/>
        </p:spPr>
      </p:sp>
      <p:sp>
        <p:nvSpPr>
          <p:cNvPr id="46" name="Shape 31"/>
          <p:cNvSpPr/>
          <p:nvPr/>
        </p:nvSpPr>
        <p:spPr>
          <a:xfrm>
            <a:off x="539496" y="7112946"/>
            <a:ext cx="813816" cy="201168"/>
          </a:xfrm>
          <a:prstGeom prst="rect">
            <a:avLst/>
          </a:prstGeom>
          <a:solidFill>
            <a:srgbClr val="FFC98E"/>
          </a:solidFill>
          <a:ln/>
        </p:spPr>
      </p:sp>
      <p:sp>
        <p:nvSpPr>
          <p:cNvPr id="47" name="Text 32"/>
          <p:cNvSpPr txBox="1"/>
          <p:nvPr/>
        </p:nvSpPr>
        <p:spPr>
          <a:xfrm>
            <a:off x="512064" y="7085514"/>
            <a:ext cx="868680" cy="256032"/>
          </a:xfrm>
          <a:prstGeom prst="rect">
            <a:avLst/>
          </a:prstGeom>
          <a:noFill/>
          <a:ln/>
        </p:spPr>
        <p:txBody>
          <a:bodyPr wrap="square" lIns="0" tIns="0" rIns="0" bIns="0" rtlCol="0" anchor="ctr"/>
          <a:lstStyle/>
          <a:p>
            <a:pPr marL="0" indent="0" algn="ctr">
              <a:buNone/>
            </a:pPr>
            <a:r>
              <a:rPr lang="en-US" sz="850" b="1" dirty="0">
                <a:solidFill>
                  <a:srgbClr val="525558"/>
                </a:solidFill>
                <a:latin typeface="+mn-lt" pitchFamily="34" charset="0"/>
                <a:ea typeface="+mn-lt" pitchFamily="34" charset="-122"/>
                <a:cs typeface="+mn-lt" pitchFamily="34" charset="-120"/>
              </a:rPr>
              <a:t>3000K</a:t>
            </a:r>
            <a:endParaRPr lang="en-US" sz="850" dirty="0"/>
          </a:p>
        </p:txBody>
      </p:sp>
      <p:sp>
        <p:nvSpPr>
          <p:cNvPr id="48" name="Text 33"/>
          <p:cNvSpPr txBox="1"/>
          <p:nvPr/>
        </p:nvSpPr>
        <p:spPr>
          <a:xfrm>
            <a:off x="1508760" y="7085514"/>
            <a:ext cx="2068510" cy="256032"/>
          </a:xfrm>
          <a:prstGeom prst="rect">
            <a:avLst/>
          </a:prstGeom>
          <a:noFill/>
          <a:ln/>
        </p:spPr>
        <p:txBody>
          <a:bodyPr wrap="square" lIns="0" tIns="0" rIns="0" bIns="0" rtlCol="0" anchor="ctr"/>
          <a:lstStyle/>
          <a:p>
            <a:pPr marL="0" indent="0">
              <a:buNone/>
            </a:pPr>
            <a:r>
              <a:rPr lang="en-US" sz="1200" b="1" dirty="0">
                <a:solidFill>
                  <a:srgbClr val="525558"/>
                </a:solidFill>
                <a:latin typeface="+mj-lt" pitchFamily="34" charset="0"/>
                <a:ea typeface="+mj-lt" pitchFamily="34" charset="-122"/>
                <a:cs typeface="+mj-lt" pitchFamily="34" charset="-120"/>
              </a:rPr>
              <a:t>Classic White 3000K</a:t>
            </a:r>
            <a:endParaRPr lang="en-US" sz="1200" dirty="0"/>
          </a:p>
        </p:txBody>
      </p:sp>
      <p:sp>
        <p:nvSpPr>
          <p:cNvPr id="49" name="Text 34"/>
          <p:cNvSpPr txBox="1"/>
          <p:nvPr/>
        </p:nvSpPr>
        <p:spPr>
          <a:xfrm>
            <a:off x="512064" y="7405554"/>
            <a:ext cx="3056062" cy="292608"/>
          </a:xfrm>
          <a:prstGeom prst="rect">
            <a:avLst/>
          </a:prstGeom>
          <a:noFill/>
          <a:ln/>
        </p:spPr>
        <p:txBody>
          <a:bodyPr wrap="square" lIns="0" tIns="0" rIns="0" bIns="0" rtlCol="0" anchor="t"/>
          <a:lstStyle/>
          <a:p>
            <a:pPr marL="0" indent="0">
              <a:buNone/>
            </a:pPr>
            <a:r>
              <a:rPr lang="en-US" sz="850" dirty="0">
                <a:solidFill>
                  <a:srgbClr val="3A3C3E"/>
                </a:solidFill>
                <a:latin typeface="+mn-lt" pitchFamily="34" charset="0"/>
                <a:ea typeface="+mn-lt" pitchFamily="34" charset="-122"/>
                <a:cs typeface="+mn-lt" pitchFamily="34" charset="-120"/>
              </a:rPr>
              <a:t>Warm, inviting, and timeless. Flatters wood, stone, food, and skin tones.</a:t>
            </a:r>
            <a:endParaRPr lang="en-US" sz="850" dirty="0"/>
          </a:p>
        </p:txBody>
      </p:sp>
      <p:sp>
        <p:nvSpPr>
          <p:cNvPr id="50" name="Text 35"/>
          <p:cNvSpPr txBox="1"/>
          <p:nvPr/>
        </p:nvSpPr>
        <p:spPr>
          <a:xfrm>
            <a:off x="512064" y="7698162"/>
            <a:ext cx="3056062" cy="219456"/>
          </a:xfrm>
          <a:prstGeom prst="rect">
            <a:avLst/>
          </a:prstGeom>
          <a:noFill/>
          <a:ln/>
        </p:spPr>
        <p:txBody>
          <a:bodyPr wrap="square" lIns="0" tIns="0" rIns="0" bIns="0" rtlCol="0" anchor="ctr"/>
          <a:lstStyle/>
          <a:p>
            <a:pPr marL="0" indent="0">
              <a:buNone/>
            </a:pPr>
            <a:r>
              <a:rPr lang="en-US" sz="800" b="1" dirty="0">
                <a:solidFill>
                  <a:schemeClr val="accent1"/>
                </a:solidFill>
                <a:latin typeface="+mn-lt" pitchFamily="34" charset="0"/>
                <a:ea typeface="+mn-lt" pitchFamily="34" charset="-122"/>
                <a:cs typeface="+mn-lt" pitchFamily="34" charset="-120"/>
              </a:rPr>
              <a:t>Great for: </a:t>
            </a:r>
            <a:r>
              <a:rPr lang="en-US" sz="800" dirty="0">
                <a:solidFill>
                  <a:srgbClr val="3A3C3E"/>
                </a:solidFill>
                <a:latin typeface="+mn-lt" pitchFamily="34" charset="0"/>
                <a:ea typeface="+mn-lt" pitchFamily="34" charset="-122"/>
                <a:cs typeface="+mn-lt" pitchFamily="34" charset="-120"/>
              </a:rPr>
              <a:t>Under-cabinet, stairs, closets, vanities, coves</a:t>
            </a:r>
            <a:endParaRPr lang="en-US" sz="800" dirty="0"/>
          </a:p>
        </p:txBody>
      </p:sp>
      <p:sp>
        <p:nvSpPr>
          <p:cNvPr id="51" name="Shape 36"/>
          <p:cNvSpPr/>
          <p:nvPr/>
        </p:nvSpPr>
        <p:spPr>
          <a:xfrm>
            <a:off x="3842446" y="6948354"/>
            <a:ext cx="3348670" cy="1005840"/>
          </a:xfrm>
          <a:prstGeom prst="roundRect">
            <a:avLst>
              <a:gd name="adj" fmla="val 7273"/>
            </a:avLst>
          </a:prstGeom>
          <a:solidFill>
            <a:srgbClr val="F2F3EE"/>
          </a:solidFill>
          <a:ln/>
        </p:spPr>
      </p:sp>
      <p:sp>
        <p:nvSpPr>
          <p:cNvPr id="52" name="Shape 37"/>
          <p:cNvSpPr/>
          <p:nvPr/>
        </p:nvSpPr>
        <p:spPr>
          <a:xfrm>
            <a:off x="3988750" y="7085514"/>
            <a:ext cx="868680" cy="256032"/>
          </a:xfrm>
          <a:prstGeom prst="rect">
            <a:avLst/>
          </a:prstGeom>
          <a:solidFill>
            <a:srgbClr val="2E3033"/>
          </a:solidFill>
          <a:ln/>
        </p:spPr>
      </p:sp>
      <p:sp>
        <p:nvSpPr>
          <p:cNvPr id="53" name="Shape 38"/>
          <p:cNvSpPr/>
          <p:nvPr/>
        </p:nvSpPr>
        <p:spPr>
          <a:xfrm>
            <a:off x="4016182" y="7112946"/>
            <a:ext cx="234696" cy="201168"/>
          </a:xfrm>
          <a:prstGeom prst="rect">
            <a:avLst/>
          </a:prstGeom>
          <a:solidFill>
            <a:srgbClr val="E53935"/>
          </a:solidFill>
          <a:ln/>
        </p:spPr>
      </p:sp>
      <p:sp>
        <p:nvSpPr>
          <p:cNvPr id="54" name="Shape 39"/>
          <p:cNvSpPr/>
          <p:nvPr/>
        </p:nvSpPr>
        <p:spPr>
          <a:xfrm>
            <a:off x="4305742" y="7112946"/>
            <a:ext cx="234696" cy="201168"/>
          </a:xfrm>
          <a:prstGeom prst="rect">
            <a:avLst/>
          </a:prstGeom>
          <a:solidFill>
            <a:srgbClr val="43A047"/>
          </a:solidFill>
          <a:ln/>
        </p:spPr>
      </p:sp>
      <p:sp>
        <p:nvSpPr>
          <p:cNvPr id="55" name="Shape 40"/>
          <p:cNvSpPr/>
          <p:nvPr/>
        </p:nvSpPr>
        <p:spPr>
          <a:xfrm>
            <a:off x="4595302" y="7112946"/>
            <a:ext cx="234696" cy="201168"/>
          </a:xfrm>
          <a:prstGeom prst="rect">
            <a:avLst/>
          </a:prstGeom>
          <a:solidFill>
            <a:srgbClr val="1E88E5"/>
          </a:solidFill>
          <a:ln/>
        </p:spPr>
      </p:sp>
      <p:sp>
        <p:nvSpPr>
          <p:cNvPr id="56" name="Text 41"/>
          <p:cNvSpPr txBox="1"/>
          <p:nvPr/>
        </p:nvSpPr>
        <p:spPr>
          <a:xfrm>
            <a:off x="4985446" y="7085514"/>
            <a:ext cx="2068510" cy="256032"/>
          </a:xfrm>
          <a:prstGeom prst="rect">
            <a:avLst/>
          </a:prstGeom>
          <a:noFill/>
          <a:ln/>
        </p:spPr>
        <p:txBody>
          <a:bodyPr wrap="square" lIns="0" tIns="0" rIns="0" bIns="0" rtlCol="0" anchor="ctr"/>
          <a:lstStyle/>
          <a:p>
            <a:pPr marL="0" indent="0">
              <a:buNone/>
            </a:pPr>
            <a:r>
              <a:rPr lang="en-US" sz="1200" b="1" dirty="0">
                <a:solidFill>
                  <a:srgbClr val="525558"/>
                </a:solidFill>
                <a:latin typeface="+mj-lt" pitchFamily="34" charset="0"/>
                <a:ea typeface="+mj-lt" pitchFamily="34" charset="-122"/>
                <a:cs typeface="+mj-lt" pitchFamily="34" charset="-120"/>
              </a:rPr>
              <a:t>Color Cast Multi-Color</a:t>
            </a:r>
            <a:endParaRPr lang="en-US" sz="1200" dirty="0"/>
          </a:p>
        </p:txBody>
      </p:sp>
      <p:sp>
        <p:nvSpPr>
          <p:cNvPr id="57" name="Text 42"/>
          <p:cNvSpPr txBox="1"/>
          <p:nvPr/>
        </p:nvSpPr>
        <p:spPr>
          <a:xfrm>
            <a:off x="3988750" y="7405554"/>
            <a:ext cx="3056062" cy="292608"/>
          </a:xfrm>
          <a:prstGeom prst="rect">
            <a:avLst/>
          </a:prstGeom>
          <a:noFill/>
          <a:ln/>
        </p:spPr>
        <p:txBody>
          <a:bodyPr wrap="square" lIns="0" tIns="0" rIns="0" bIns="0" rtlCol="0" anchor="t"/>
          <a:lstStyle/>
          <a:p>
            <a:pPr marL="0" indent="0">
              <a:buNone/>
            </a:pPr>
            <a:r>
              <a:rPr lang="en-US" sz="850" dirty="0">
                <a:solidFill>
                  <a:srgbClr val="3A3C3E"/>
                </a:solidFill>
                <a:latin typeface="+mn-lt" pitchFamily="34" charset="0"/>
                <a:ea typeface="+mn-lt" pitchFamily="34" charset="-122"/>
                <a:cs typeface="+mn-lt" pitchFamily="34" charset="-120"/>
              </a:rPr>
              <a:t>Any color you can imagine, including variations of white. Set scenes and schedules.</a:t>
            </a:r>
            <a:endParaRPr lang="en-US" sz="850" dirty="0"/>
          </a:p>
        </p:txBody>
      </p:sp>
      <p:sp>
        <p:nvSpPr>
          <p:cNvPr id="58" name="Text 43"/>
          <p:cNvSpPr txBox="1"/>
          <p:nvPr/>
        </p:nvSpPr>
        <p:spPr>
          <a:xfrm>
            <a:off x="3988750" y="7698162"/>
            <a:ext cx="3056062" cy="219456"/>
          </a:xfrm>
          <a:prstGeom prst="rect">
            <a:avLst/>
          </a:prstGeom>
          <a:noFill/>
          <a:ln/>
        </p:spPr>
        <p:txBody>
          <a:bodyPr wrap="square" lIns="0" tIns="0" rIns="0" bIns="0" rtlCol="0" anchor="ctr"/>
          <a:lstStyle/>
          <a:p>
            <a:pPr marL="0" indent="0">
              <a:buNone/>
            </a:pPr>
            <a:r>
              <a:rPr lang="en-US" sz="800" b="1" dirty="0">
                <a:solidFill>
                  <a:schemeClr val="accent1"/>
                </a:solidFill>
                <a:latin typeface="+mn-lt" pitchFamily="34" charset="0"/>
                <a:ea typeface="+mn-lt" pitchFamily="34" charset="-122"/>
                <a:cs typeface="+mn-lt" pitchFamily="34" charset="-120"/>
              </a:rPr>
              <a:t>Great for: </a:t>
            </a:r>
            <a:r>
              <a:rPr lang="en-US" sz="800" dirty="0">
                <a:solidFill>
                  <a:srgbClr val="3A3C3E"/>
                </a:solidFill>
                <a:latin typeface="+mn-lt" pitchFamily="34" charset="0"/>
                <a:ea typeface="+mn-lt" pitchFamily="34" charset="-122"/>
                <a:cs typeface="+mn-lt" pitchFamily="34" charset="-120"/>
              </a:rPr>
              <a:t>Kitchens, media rooms, bars, bedrooms, patios*</a:t>
            </a:r>
            <a:endParaRPr lang="en-US" sz="800" dirty="0"/>
          </a:p>
        </p:txBody>
      </p:sp>
      <p:sp>
        <p:nvSpPr>
          <p:cNvPr id="59" name="Shape 44"/>
          <p:cNvSpPr/>
          <p:nvPr/>
        </p:nvSpPr>
        <p:spPr>
          <a:xfrm>
            <a:off x="365760" y="8082210"/>
            <a:ext cx="6825356" cy="2007920"/>
          </a:xfrm>
          <a:prstGeom prst="roundRect">
            <a:avLst>
              <a:gd name="adj" fmla="val 3643"/>
            </a:avLst>
          </a:prstGeom>
          <a:solidFill>
            <a:srgbClr val="FFFFFF"/>
          </a:solidFill>
          <a:ln w="15875">
            <a:solidFill>
              <a:schemeClr val="accent1"/>
            </a:solidFill>
            <a:prstDash val="dash"/>
          </a:ln>
        </p:spPr>
      </p:sp>
      <p:sp>
        <p:nvSpPr>
          <p:cNvPr id="60" name="Text 45"/>
          <p:cNvSpPr txBox="1"/>
          <p:nvPr/>
        </p:nvSpPr>
        <p:spPr>
          <a:xfrm>
            <a:off x="530352" y="8155362"/>
            <a:ext cx="2743200" cy="201168"/>
          </a:xfrm>
          <a:prstGeom prst="rect">
            <a:avLst/>
          </a:prstGeom>
          <a:noFill/>
          <a:ln/>
        </p:spPr>
        <p:txBody>
          <a:bodyPr wrap="square" lIns="0" tIns="0" rIns="0" bIns="0" rtlCol="0" anchor="ctr"/>
          <a:lstStyle/>
          <a:p>
            <a:pPr marL="0" indent="0">
              <a:buNone/>
            </a:pPr>
            <a:r>
              <a:rPr lang="en-US" sz="900" b="1" kern="0" spc="100" dirty="0">
                <a:solidFill>
                  <a:schemeClr val="accent1"/>
                </a:solidFill>
                <a:latin typeface="+mn-lt" pitchFamily="34" charset="0"/>
                <a:ea typeface="+mn-lt" pitchFamily="34" charset="-122"/>
                <a:cs typeface="+mn-lt" pitchFamily="34" charset="-120"/>
              </a:rPr>
              <a:t>PLAN YOUR LIGHTING</a:t>
            </a:r>
            <a:endParaRPr lang="en-US" sz="900" dirty="0"/>
          </a:p>
        </p:txBody>
      </p:sp>
      <p:sp>
        <p:nvSpPr>
          <p:cNvPr id="61" name="Text 46"/>
          <p:cNvSpPr txBox="1"/>
          <p:nvPr/>
        </p:nvSpPr>
        <p:spPr>
          <a:xfrm>
            <a:off x="3716396" y="8155362"/>
            <a:ext cx="3310128" cy="201168"/>
          </a:xfrm>
          <a:prstGeom prst="rect">
            <a:avLst/>
          </a:prstGeom>
          <a:noFill/>
          <a:ln/>
        </p:spPr>
        <p:txBody>
          <a:bodyPr wrap="square" lIns="0" tIns="0" rIns="0" bIns="0" rtlCol="0" anchor="ctr"/>
          <a:lstStyle/>
          <a:p>
            <a:pPr marL="0" indent="0" algn="r">
              <a:buNone/>
            </a:pPr>
            <a:r>
              <a:rPr lang="en-US" sz="850" b="1" i="1" dirty="0">
                <a:solidFill>
                  <a:srgbClr val="525558"/>
                </a:solidFill>
                <a:latin typeface="+mn-lt" pitchFamily="34" charset="0"/>
                <a:ea typeface="+mn-lt" pitchFamily="34" charset="-122"/>
                <a:cs typeface="+mn-lt" pitchFamily="34" charset="-120"/>
              </a:rPr>
              <a:t>Ask us for a live Color Cast demo in your own space.</a:t>
            </a:r>
            <a:endParaRPr lang="en-US" sz="850" dirty="0"/>
          </a:p>
        </p:txBody>
      </p:sp>
      <p:sp>
        <p:nvSpPr>
          <p:cNvPr id="62" name="Text 47"/>
          <p:cNvSpPr txBox="1"/>
          <p:nvPr/>
        </p:nvSpPr>
        <p:spPr>
          <a:xfrm>
            <a:off x="530352" y="8447970"/>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Rooms</a:t>
            </a:r>
            <a:endParaRPr lang="en-US" sz="750" dirty="0"/>
          </a:p>
        </p:txBody>
      </p:sp>
      <p:sp>
        <p:nvSpPr>
          <p:cNvPr id="63" name="Shape 48"/>
          <p:cNvSpPr/>
          <p:nvPr/>
        </p:nvSpPr>
        <p:spPr>
          <a:xfrm>
            <a:off x="1124712" y="8479974"/>
            <a:ext cx="109728" cy="109728"/>
          </a:xfrm>
          <a:prstGeom prst="rect">
            <a:avLst/>
          </a:prstGeom>
          <a:solidFill>
            <a:srgbClr val="FFFFFF"/>
          </a:solidFill>
          <a:ln w="9525">
            <a:solidFill>
              <a:srgbClr val="525558"/>
            </a:solidFill>
            <a:prstDash val="solid"/>
          </a:ln>
        </p:spPr>
      </p:sp>
      <p:sp>
        <p:nvSpPr>
          <p:cNvPr id="64" name="Text 49"/>
          <p:cNvSpPr txBox="1"/>
          <p:nvPr/>
        </p:nvSpPr>
        <p:spPr>
          <a:xfrm>
            <a:off x="1280160" y="8447970"/>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Kitchen</a:t>
            </a:r>
            <a:endParaRPr lang="en-US" sz="800" dirty="0"/>
          </a:p>
        </p:txBody>
      </p:sp>
      <p:sp>
        <p:nvSpPr>
          <p:cNvPr id="65" name="Shape 50"/>
          <p:cNvSpPr/>
          <p:nvPr/>
        </p:nvSpPr>
        <p:spPr>
          <a:xfrm>
            <a:off x="1856232" y="8479974"/>
            <a:ext cx="109728" cy="109728"/>
          </a:xfrm>
          <a:prstGeom prst="rect">
            <a:avLst/>
          </a:prstGeom>
          <a:solidFill>
            <a:srgbClr val="FFFFFF"/>
          </a:solidFill>
          <a:ln w="9525">
            <a:solidFill>
              <a:srgbClr val="525558"/>
            </a:solidFill>
            <a:prstDash val="solid"/>
          </a:ln>
        </p:spPr>
      </p:sp>
      <p:sp>
        <p:nvSpPr>
          <p:cNvPr id="66" name="Text 51"/>
          <p:cNvSpPr txBox="1"/>
          <p:nvPr/>
        </p:nvSpPr>
        <p:spPr>
          <a:xfrm>
            <a:off x="2011680" y="8447970"/>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Bath</a:t>
            </a:r>
            <a:endParaRPr lang="en-US" sz="800" dirty="0"/>
          </a:p>
        </p:txBody>
      </p:sp>
      <p:sp>
        <p:nvSpPr>
          <p:cNvPr id="67" name="Shape 52"/>
          <p:cNvSpPr/>
          <p:nvPr/>
        </p:nvSpPr>
        <p:spPr>
          <a:xfrm>
            <a:off x="2587752" y="8479974"/>
            <a:ext cx="109728" cy="109728"/>
          </a:xfrm>
          <a:prstGeom prst="rect">
            <a:avLst/>
          </a:prstGeom>
          <a:solidFill>
            <a:srgbClr val="FFFFFF"/>
          </a:solidFill>
          <a:ln w="9525">
            <a:solidFill>
              <a:srgbClr val="525558"/>
            </a:solidFill>
            <a:prstDash val="solid"/>
          </a:ln>
        </p:spPr>
      </p:sp>
      <p:sp>
        <p:nvSpPr>
          <p:cNvPr id="68" name="Text 53"/>
          <p:cNvSpPr txBox="1"/>
          <p:nvPr/>
        </p:nvSpPr>
        <p:spPr>
          <a:xfrm>
            <a:off x="2743200" y="8447970"/>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Living</a:t>
            </a:r>
            <a:endParaRPr lang="en-US" sz="800" dirty="0"/>
          </a:p>
        </p:txBody>
      </p:sp>
      <p:sp>
        <p:nvSpPr>
          <p:cNvPr id="69" name="Shape 54"/>
          <p:cNvSpPr/>
          <p:nvPr/>
        </p:nvSpPr>
        <p:spPr>
          <a:xfrm>
            <a:off x="3319272" y="8479974"/>
            <a:ext cx="109728" cy="109728"/>
          </a:xfrm>
          <a:prstGeom prst="rect">
            <a:avLst/>
          </a:prstGeom>
          <a:solidFill>
            <a:srgbClr val="FFFFFF"/>
          </a:solidFill>
          <a:ln w="9525">
            <a:solidFill>
              <a:srgbClr val="525558"/>
            </a:solidFill>
            <a:prstDash val="solid"/>
          </a:ln>
        </p:spPr>
      </p:sp>
      <p:sp>
        <p:nvSpPr>
          <p:cNvPr id="70" name="Text 55"/>
          <p:cNvSpPr txBox="1"/>
          <p:nvPr/>
        </p:nvSpPr>
        <p:spPr>
          <a:xfrm>
            <a:off x="3474720" y="8447970"/>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Bedroom</a:t>
            </a:r>
            <a:endParaRPr lang="en-US" sz="800" dirty="0"/>
          </a:p>
        </p:txBody>
      </p:sp>
      <p:sp>
        <p:nvSpPr>
          <p:cNvPr id="71" name="Shape 56"/>
          <p:cNvSpPr/>
          <p:nvPr/>
        </p:nvSpPr>
        <p:spPr>
          <a:xfrm>
            <a:off x="1124712" y="8717718"/>
            <a:ext cx="109728" cy="109728"/>
          </a:xfrm>
          <a:prstGeom prst="rect">
            <a:avLst/>
          </a:prstGeom>
          <a:solidFill>
            <a:srgbClr val="FFFFFF"/>
          </a:solidFill>
          <a:ln w="9525">
            <a:solidFill>
              <a:srgbClr val="525558"/>
            </a:solidFill>
            <a:prstDash val="solid"/>
          </a:ln>
        </p:spPr>
      </p:sp>
      <p:sp>
        <p:nvSpPr>
          <p:cNvPr id="72" name="Text 57"/>
          <p:cNvSpPr txBox="1"/>
          <p:nvPr/>
        </p:nvSpPr>
        <p:spPr>
          <a:xfrm>
            <a:off x="1280160" y="8685714"/>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Stairs</a:t>
            </a:r>
            <a:endParaRPr lang="en-US" sz="800" dirty="0"/>
          </a:p>
        </p:txBody>
      </p:sp>
      <p:sp>
        <p:nvSpPr>
          <p:cNvPr id="73" name="Shape 58"/>
          <p:cNvSpPr/>
          <p:nvPr/>
        </p:nvSpPr>
        <p:spPr>
          <a:xfrm>
            <a:off x="1856232" y="8717718"/>
            <a:ext cx="109728" cy="109728"/>
          </a:xfrm>
          <a:prstGeom prst="rect">
            <a:avLst/>
          </a:prstGeom>
          <a:solidFill>
            <a:srgbClr val="FFFFFF"/>
          </a:solidFill>
          <a:ln w="9525">
            <a:solidFill>
              <a:srgbClr val="525558"/>
            </a:solidFill>
            <a:prstDash val="solid"/>
          </a:ln>
        </p:spPr>
      </p:sp>
      <p:sp>
        <p:nvSpPr>
          <p:cNvPr id="74" name="Text 59"/>
          <p:cNvSpPr txBox="1"/>
          <p:nvPr/>
        </p:nvSpPr>
        <p:spPr>
          <a:xfrm>
            <a:off x="2011680" y="8685714"/>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Media</a:t>
            </a:r>
            <a:endParaRPr lang="en-US" sz="800" dirty="0"/>
          </a:p>
        </p:txBody>
      </p:sp>
      <p:sp>
        <p:nvSpPr>
          <p:cNvPr id="75" name="Shape 60"/>
          <p:cNvSpPr/>
          <p:nvPr/>
        </p:nvSpPr>
        <p:spPr>
          <a:xfrm>
            <a:off x="2587752" y="8717718"/>
            <a:ext cx="109728" cy="109728"/>
          </a:xfrm>
          <a:prstGeom prst="rect">
            <a:avLst/>
          </a:prstGeom>
          <a:solidFill>
            <a:srgbClr val="FFFFFF"/>
          </a:solidFill>
          <a:ln w="9525">
            <a:solidFill>
              <a:srgbClr val="525558"/>
            </a:solidFill>
            <a:prstDash val="solid"/>
          </a:ln>
        </p:spPr>
      </p:sp>
      <p:sp>
        <p:nvSpPr>
          <p:cNvPr id="76" name="Text 61"/>
          <p:cNvSpPr txBox="1"/>
          <p:nvPr/>
        </p:nvSpPr>
        <p:spPr>
          <a:xfrm>
            <a:off x="2743200" y="8685714"/>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Bar</a:t>
            </a:r>
            <a:endParaRPr lang="en-US" sz="800" dirty="0"/>
          </a:p>
        </p:txBody>
      </p:sp>
      <p:sp>
        <p:nvSpPr>
          <p:cNvPr id="77" name="Shape 62"/>
          <p:cNvSpPr/>
          <p:nvPr/>
        </p:nvSpPr>
        <p:spPr>
          <a:xfrm>
            <a:off x="3319272" y="8717718"/>
            <a:ext cx="109728" cy="109728"/>
          </a:xfrm>
          <a:prstGeom prst="rect">
            <a:avLst/>
          </a:prstGeom>
          <a:solidFill>
            <a:srgbClr val="FFFFFF"/>
          </a:solidFill>
          <a:ln w="9525">
            <a:solidFill>
              <a:srgbClr val="525558"/>
            </a:solidFill>
            <a:prstDash val="solid"/>
          </a:ln>
        </p:spPr>
      </p:sp>
      <p:sp>
        <p:nvSpPr>
          <p:cNvPr id="78" name="Text 63"/>
          <p:cNvSpPr txBox="1"/>
          <p:nvPr/>
        </p:nvSpPr>
        <p:spPr>
          <a:xfrm>
            <a:off x="3474720" y="8685714"/>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Outdoor*</a:t>
            </a:r>
            <a:endParaRPr lang="en-US" sz="800" dirty="0"/>
          </a:p>
        </p:txBody>
      </p:sp>
      <p:sp>
        <p:nvSpPr>
          <p:cNvPr id="79" name="Text 64"/>
          <p:cNvSpPr txBox="1"/>
          <p:nvPr/>
        </p:nvSpPr>
        <p:spPr>
          <a:xfrm>
            <a:off x="530352" y="8978322"/>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My colors</a:t>
            </a:r>
            <a:endParaRPr lang="en-US" sz="750" dirty="0"/>
          </a:p>
        </p:txBody>
      </p:sp>
      <p:sp>
        <p:nvSpPr>
          <p:cNvPr id="80" name="Shape 65"/>
          <p:cNvSpPr/>
          <p:nvPr/>
        </p:nvSpPr>
        <p:spPr>
          <a:xfrm>
            <a:off x="1124712" y="9142914"/>
            <a:ext cx="2834640" cy="0"/>
          </a:xfrm>
          <a:prstGeom prst="line">
            <a:avLst/>
          </a:prstGeom>
          <a:noFill/>
          <a:ln w="9525">
            <a:solidFill>
              <a:srgbClr val="A5A8AB"/>
            </a:solidFill>
            <a:prstDash val="solid"/>
          </a:ln>
        </p:spPr>
      </p:sp>
      <p:sp>
        <p:nvSpPr>
          <p:cNvPr id="81" name="Shape 66"/>
          <p:cNvSpPr/>
          <p:nvPr/>
        </p:nvSpPr>
        <p:spPr>
          <a:xfrm>
            <a:off x="4160520" y="8429682"/>
            <a:ext cx="0" cy="777240"/>
          </a:xfrm>
          <a:prstGeom prst="line">
            <a:avLst/>
          </a:prstGeom>
          <a:noFill/>
          <a:ln w="9525">
            <a:solidFill>
              <a:srgbClr val="D9DBD4"/>
            </a:solidFill>
            <a:prstDash val="solid"/>
          </a:ln>
        </p:spPr>
      </p:sp>
      <p:sp>
        <p:nvSpPr>
          <p:cNvPr id="82" name="Text 67"/>
          <p:cNvSpPr txBox="1"/>
          <p:nvPr/>
        </p:nvSpPr>
        <p:spPr>
          <a:xfrm>
            <a:off x="4343400" y="8447970"/>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Light</a:t>
            </a:r>
            <a:endParaRPr lang="en-US" sz="750" dirty="0"/>
          </a:p>
        </p:txBody>
      </p:sp>
      <p:sp>
        <p:nvSpPr>
          <p:cNvPr id="83" name="Shape 68"/>
          <p:cNvSpPr/>
          <p:nvPr/>
        </p:nvSpPr>
        <p:spPr>
          <a:xfrm>
            <a:off x="4910328" y="8479974"/>
            <a:ext cx="109728" cy="109728"/>
          </a:xfrm>
          <a:prstGeom prst="rect">
            <a:avLst/>
          </a:prstGeom>
          <a:solidFill>
            <a:srgbClr val="FFFFFF"/>
          </a:solidFill>
          <a:ln w="9525">
            <a:solidFill>
              <a:srgbClr val="525558"/>
            </a:solidFill>
            <a:prstDash val="solid"/>
          </a:ln>
        </p:spPr>
      </p:sp>
      <p:sp>
        <p:nvSpPr>
          <p:cNvPr id="84" name="Text 69"/>
          <p:cNvSpPr txBox="1"/>
          <p:nvPr/>
        </p:nvSpPr>
        <p:spPr>
          <a:xfrm>
            <a:off x="5065776" y="8447970"/>
            <a:ext cx="75895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White 3000K</a:t>
            </a:r>
            <a:endParaRPr lang="en-US" sz="800" dirty="0"/>
          </a:p>
        </p:txBody>
      </p:sp>
      <p:sp>
        <p:nvSpPr>
          <p:cNvPr id="85" name="Shape 70"/>
          <p:cNvSpPr/>
          <p:nvPr/>
        </p:nvSpPr>
        <p:spPr>
          <a:xfrm>
            <a:off x="5824728" y="8479974"/>
            <a:ext cx="109728" cy="109728"/>
          </a:xfrm>
          <a:prstGeom prst="rect">
            <a:avLst/>
          </a:prstGeom>
          <a:solidFill>
            <a:srgbClr val="FFFFFF"/>
          </a:solidFill>
          <a:ln w="9525">
            <a:solidFill>
              <a:srgbClr val="525558"/>
            </a:solidFill>
            <a:prstDash val="solid"/>
          </a:ln>
        </p:spPr>
      </p:sp>
      <p:sp>
        <p:nvSpPr>
          <p:cNvPr id="86" name="Text 71"/>
          <p:cNvSpPr txBox="1"/>
          <p:nvPr/>
        </p:nvSpPr>
        <p:spPr>
          <a:xfrm>
            <a:off x="5980176" y="8447970"/>
            <a:ext cx="62179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Color Cast</a:t>
            </a:r>
            <a:endParaRPr lang="en-US" sz="800" dirty="0"/>
          </a:p>
        </p:txBody>
      </p:sp>
      <p:sp>
        <p:nvSpPr>
          <p:cNvPr id="87" name="Shape 72"/>
          <p:cNvSpPr/>
          <p:nvPr/>
        </p:nvSpPr>
        <p:spPr>
          <a:xfrm>
            <a:off x="6601968" y="8479974"/>
            <a:ext cx="109728" cy="109728"/>
          </a:xfrm>
          <a:prstGeom prst="rect">
            <a:avLst/>
          </a:prstGeom>
          <a:solidFill>
            <a:srgbClr val="FFFFFF"/>
          </a:solidFill>
          <a:ln w="9525">
            <a:solidFill>
              <a:srgbClr val="525558"/>
            </a:solidFill>
            <a:prstDash val="solid"/>
          </a:ln>
        </p:spPr>
      </p:sp>
      <p:sp>
        <p:nvSpPr>
          <p:cNvPr id="88" name="Text 73"/>
          <p:cNvSpPr txBox="1"/>
          <p:nvPr/>
        </p:nvSpPr>
        <p:spPr>
          <a:xfrm>
            <a:off x="6757416" y="8447970"/>
            <a:ext cx="30175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Both</a:t>
            </a:r>
            <a:endParaRPr lang="en-US" sz="800" dirty="0"/>
          </a:p>
        </p:txBody>
      </p:sp>
      <p:sp>
        <p:nvSpPr>
          <p:cNvPr id="89" name="Text 74"/>
          <p:cNvSpPr txBox="1"/>
          <p:nvPr/>
        </p:nvSpPr>
        <p:spPr>
          <a:xfrm>
            <a:off x="4343400" y="8713146"/>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Control</a:t>
            </a:r>
            <a:endParaRPr lang="en-US" sz="750" dirty="0"/>
          </a:p>
        </p:txBody>
      </p:sp>
      <p:sp>
        <p:nvSpPr>
          <p:cNvPr id="90" name="Shape 75"/>
          <p:cNvSpPr/>
          <p:nvPr/>
        </p:nvSpPr>
        <p:spPr>
          <a:xfrm>
            <a:off x="4910328" y="8745150"/>
            <a:ext cx="109728" cy="109728"/>
          </a:xfrm>
          <a:prstGeom prst="rect">
            <a:avLst/>
          </a:prstGeom>
          <a:solidFill>
            <a:srgbClr val="FFFFFF"/>
          </a:solidFill>
          <a:ln w="9525">
            <a:solidFill>
              <a:srgbClr val="525558"/>
            </a:solidFill>
            <a:prstDash val="solid"/>
          </a:ln>
        </p:spPr>
      </p:sp>
      <p:sp>
        <p:nvSpPr>
          <p:cNvPr id="91" name="Text 76"/>
          <p:cNvSpPr txBox="1"/>
          <p:nvPr/>
        </p:nvSpPr>
        <p:spPr>
          <a:xfrm>
            <a:off x="5065776" y="8713146"/>
            <a:ext cx="3474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App</a:t>
            </a:r>
            <a:endParaRPr lang="en-US" sz="800" dirty="0"/>
          </a:p>
        </p:txBody>
      </p:sp>
      <p:sp>
        <p:nvSpPr>
          <p:cNvPr id="92" name="Shape 77"/>
          <p:cNvSpPr/>
          <p:nvPr/>
        </p:nvSpPr>
        <p:spPr>
          <a:xfrm>
            <a:off x="5413248" y="8745150"/>
            <a:ext cx="109728" cy="109728"/>
          </a:xfrm>
          <a:prstGeom prst="rect">
            <a:avLst/>
          </a:prstGeom>
          <a:solidFill>
            <a:srgbClr val="FFFFFF"/>
          </a:solidFill>
          <a:ln w="9525">
            <a:solidFill>
              <a:srgbClr val="525558"/>
            </a:solidFill>
            <a:prstDash val="solid"/>
          </a:ln>
        </p:spPr>
      </p:sp>
      <p:sp>
        <p:nvSpPr>
          <p:cNvPr id="93" name="Text 78"/>
          <p:cNvSpPr txBox="1"/>
          <p:nvPr/>
        </p:nvSpPr>
        <p:spPr>
          <a:xfrm>
            <a:off x="5568696" y="8713146"/>
            <a:ext cx="411480"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Voice</a:t>
            </a:r>
            <a:endParaRPr lang="en-US" sz="800" dirty="0"/>
          </a:p>
        </p:txBody>
      </p:sp>
      <p:sp>
        <p:nvSpPr>
          <p:cNvPr id="94" name="Shape 79"/>
          <p:cNvSpPr/>
          <p:nvPr/>
        </p:nvSpPr>
        <p:spPr>
          <a:xfrm>
            <a:off x="5980176" y="8745150"/>
            <a:ext cx="109728" cy="109728"/>
          </a:xfrm>
          <a:prstGeom prst="rect">
            <a:avLst/>
          </a:prstGeom>
          <a:solidFill>
            <a:srgbClr val="FFFFFF"/>
          </a:solidFill>
          <a:ln w="9525">
            <a:solidFill>
              <a:srgbClr val="525558"/>
            </a:solidFill>
            <a:prstDash val="solid"/>
          </a:ln>
        </p:spPr>
      </p:sp>
      <p:sp>
        <p:nvSpPr>
          <p:cNvPr id="95" name="Text 80"/>
          <p:cNvSpPr txBox="1"/>
          <p:nvPr/>
        </p:nvSpPr>
        <p:spPr>
          <a:xfrm>
            <a:off x="6135624" y="8713146"/>
            <a:ext cx="71323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Wall remote</a:t>
            </a:r>
            <a:endParaRPr lang="en-US" sz="800" dirty="0"/>
          </a:p>
        </p:txBody>
      </p:sp>
      <p:sp>
        <p:nvSpPr>
          <p:cNvPr id="96" name="Text 81"/>
          <p:cNvSpPr txBox="1"/>
          <p:nvPr/>
        </p:nvSpPr>
        <p:spPr>
          <a:xfrm>
            <a:off x="4343400" y="8978322"/>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Next step</a:t>
            </a:r>
            <a:endParaRPr lang="en-US" sz="750" dirty="0"/>
          </a:p>
        </p:txBody>
      </p:sp>
      <p:sp>
        <p:nvSpPr>
          <p:cNvPr id="97" name="Shape 82"/>
          <p:cNvSpPr/>
          <p:nvPr/>
        </p:nvSpPr>
        <p:spPr>
          <a:xfrm>
            <a:off x="4910328" y="9010326"/>
            <a:ext cx="109728" cy="109728"/>
          </a:xfrm>
          <a:prstGeom prst="rect">
            <a:avLst/>
          </a:prstGeom>
          <a:solidFill>
            <a:srgbClr val="FFFFFF"/>
          </a:solidFill>
          <a:ln w="9525">
            <a:solidFill>
              <a:srgbClr val="525558"/>
            </a:solidFill>
            <a:prstDash val="solid"/>
          </a:ln>
        </p:spPr>
      </p:sp>
      <p:sp>
        <p:nvSpPr>
          <p:cNvPr id="98" name="Text 83"/>
          <p:cNvSpPr txBox="1"/>
          <p:nvPr/>
        </p:nvSpPr>
        <p:spPr>
          <a:xfrm>
            <a:off x="5065776" y="8978322"/>
            <a:ext cx="411480"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Demo</a:t>
            </a:r>
            <a:endParaRPr lang="en-US" sz="800" dirty="0"/>
          </a:p>
        </p:txBody>
      </p:sp>
      <p:sp>
        <p:nvSpPr>
          <p:cNvPr id="99" name="Shape 84"/>
          <p:cNvSpPr/>
          <p:nvPr/>
        </p:nvSpPr>
        <p:spPr>
          <a:xfrm>
            <a:off x="5477256" y="9010326"/>
            <a:ext cx="109728" cy="109728"/>
          </a:xfrm>
          <a:prstGeom prst="rect">
            <a:avLst/>
          </a:prstGeom>
          <a:solidFill>
            <a:srgbClr val="FFFFFF"/>
          </a:solidFill>
          <a:ln w="9525">
            <a:solidFill>
              <a:srgbClr val="525558"/>
            </a:solidFill>
            <a:prstDash val="solid"/>
          </a:ln>
        </p:spPr>
      </p:sp>
      <p:sp>
        <p:nvSpPr>
          <p:cNvPr id="100" name="Text 85"/>
          <p:cNvSpPr txBox="1"/>
          <p:nvPr/>
        </p:nvSpPr>
        <p:spPr>
          <a:xfrm>
            <a:off x="5632704" y="8978322"/>
            <a:ext cx="5760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Proposal</a:t>
            </a:r>
            <a:endParaRPr lang="en-US" sz="800" dirty="0"/>
          </a:p>
        </p:txBody>
      </p:sp>
      <p:sp>
        <p:nvSpPr>
          <p:cNvPr id="101" name="Shape 86"/>
          <p:cNvSpPr/>
          <p:nvPr/>
        </p:nvSpPr>
        <p:spPr>
          <a:xfrm>
            <a:off x="6208776" y="9010326"/>
            <a:ext cx="109728" cy="109728"/>
          </a:xfrm>
          <a:prstGeom prst="rect">
            <a:avLst/>
          </a:prstGeom>
          <a:solidFill>
            <a:srgbClr val="FFFFFF"/>
          </a:solidFill>
          <a:ln w="9525">
            <a:solidFill>
              <a:srgbClr val="525558"/>
            </a:solidFill>
            <a:prstDash val="solid"/>
          </a:ln>
        </p:spPr>
      </p:sp>
      <p:sp>
        <p:nvSpPr>
          <p:cNvPr id="102" name="Text 87"/>
          <p:cNvSpPr txBox="1"/>
          <p:nvPr/>
        </p:nvSpPr>
        <p:spPr>
          <a:xfrm>
            <a:off x="6364224" y="8978322"/>
            <a:ext cx="1033272" cy="173736"/>
          </a:xfrm>
          <a:prstGeom prst="rect">
            <a:avLst/>
          </a:prstGeom>
          <a:noFill/>
          <a:ln/>
        </p:spPr>
        <p:txBody>
          <a:bodyPr wrap="square" lIns="0" tIns="0" rIns="0" bIns="0" rtlCol="0" anchor="ctr"/>
          <a:lstStyle/>
          <a:p>
            <a:pPr marL="0" indent="0">
              <a:buNone/>
            </a:pPr>
            <a:r>
              <a:rPr lang="en-US" sz="800" dirty="0">
                <a:solidFill>
                  <a:srgbClr val="3A3C3E"/>
                </a:solidFill>
                <a:latin typeface="+mn-lt" pitchFamily="34" charset="0"/>
                <a:ea typeface="+mn-lt" pitchFamily="34" charset="-122"/>
                <a:cs typeface="+mn-lt" pitchFamily="34" charset="-120"/>
              </a:rPr>
              <a:t>Schedule install</a:t>
            </a:r>
            <a:endParaRPr lang="en-US" sz="800" dirty="0"/>
          </a:p>
        </p:txBody>
      </p:sp>
      <p:sp>
        <p:nvSpPr>
          <p:cNvPr id="103" name="Text 88"/>
          <p:cNvSpPr txBox="1"/>
          <p:nvPr/>
        </p:nvSpPr>
        <p:spPr>
          <a:xfrm>
            <a:off x="530352" y="9344082"/>
            <a:ext cx="640080" cy="173736"/>
          </a:xfrm>
          <a:prstGeom prst="rect">
            <a:avLst/>
          </a:prstGeom>
          <a:noFill/>
          <a:ln/>
        </p:spPr>
        <p:txBody>
          <a:bodyPr wrap="square" lIns="0" tIns="0" rIns="0" bIns="0" rtlCol="0" anchor="ctr"/>
          <a:lstStyle/>
          <a:p>
            <a:pPr marL="0" indent="0">
              <a:buNone/>
            </a:pPr>
            <a:r>
              <a:rPr lang="en-US" sz="750" b="1" dirty="0">
                <a:solidFill>
                  <a:srgbClr val="525558"/>
                </a:solidFill>
                <a:latin typeface="+mn-lt" pitchFamily="34" charset="0"/>
                <a:ea typeface="+mn-lt" pitchFamily="34" charset="-122"/>
                <a:cs typeface="+mn-lt" pitchFamily="34" charset="-120"/>
              </a:rPr>
              <a:t>Notes</a:t>
            </a:r>
            <a:endParaRPr lang="en-US" sz="750" dirty="0"/>
          </a:p>
        </p:txBody>
      </p:sp>
      <p:sp>
        <p:nvSpPr>
          <p:cNvPr id="104" name="Shape 89"/>
          <p:cNvSpPr/>
          <p:nvPr/>
        </p:nvSpPr>
        <p:spPr>
          <a:xfrm>
            <a:off x="1124712" y="9508674"/>
            <a:ext cx="5901812" cy="0"/>
          </a:xfrm>
          <a:prstGeom prst="line">
            <a:avLst/>
          </a:prstGeom>
          <a:noFill/>
          <a:ln w="9525">
            <a:solidFill>
              <a:srgbClr val="A5A8AB"/>
            </a:solidFill>
            <a:prstDash val="solid"/>
          </a:ln>
        </p:spPr>
      </p:sp>
      <p:sp>
        <p:nvSpPr>
          <p:cNvPr id="105" name="Shape 90"/>
          <p:cNvSpPr/>
          <p:nvPr/>
        </p:nvSpPr>
        <p:spPr>
          <a:xfrm>
            <a:off x="1124712" y="9755562"/>
            <a:ext cx="5901812" cy="0"/>
          </a:xfrm>
          <a:prstGeom prst="line">
            <a:avLst/>
          </a:prstGeom>
          <a:noFill/>
          <a:ln w="9525">
            <a:solidFill>
              <a:srgbClr val="A5A8AB"/>
            </a:solidFill>
            <a:prstDash val="solid"/>
          </a:ln>
        </p:spPr>
      </p:sp>
      <p:sp>
        <p:nvSpPr>
          <p:cNvPr id="106" name="Shape 91"/>
          <p:cNvSpPr/>
          <p:nvPr/>
        </p:nvSpPr>
        <p:spPr>
          <a:xfrm>
            <a:off x="1124712" y="10002450"/>
            <a:ext cx="5901812" cy="0"/>
          </a:xfrm>
          <a:prstGeom prst="line">
            <a:avLst/>
          </a:prstGeom>
          <a:noFill/>
          <a:ln w="9525">
            <a:solidFill>
              <a:srgbClr val="A5A8AB"/>
            </a:solidFill>
            <a:prstDash val="solid"/>
          </a:ln>
        </p:spPr>
      </p:sp>
      <p:sp>
        <p:nvSpPr>
          <p:cNvPr id="107" name="Text 92"/>
          <p:cNvSpPr txBox="1"/>
          <p:nvPr/>
        </p:nvSpPr>
        <p:spPr>
          <a:xfrm>
            <a:off x="365760" y="10108418"/>
            <a:ext cx="6825356" cy="164592"/>
          </a:xfrm>
          <a:prstGeom prst="rect">
            <a:avLst/>
          </a:prstGeom>
          <a:noFill/>
          <a:ln/>
        </p:spPr>
        <p:txBody>
          <a:bodyPr wrap="square" lIns="0" tIns="0" rIns="0" bIns="0" rtlCol="0" anchor="ctr"/>
          <a:lstStyle/>
          <a:p>
            <a:pPr marL="0" indent="0">
              <a:buNone/>
            </a:pPr>
            <a:r>
              <a:rPr lang="en-US" sz="650" i="1" dirty="0">
                <a:solidFill>
                  <a:srgbClr val="7A7D80"/>
                </a:solidFill>
                <a:latin typeface="+mn-lt" pitchFamily="34" charset="0"/>
                <a:ea typeface="+mn-lt" pitchFamily="34" charset="-122"/>
                <a:cs typeface="+mn-lt" pitchFamily="34" charset="-120"/>
              </a:rPr>
              <a:t>*Outdoor and damp locations require wet-rated tape, channel, and connections.</a:t>
            </a:r>
            <a:endParaRPr lang="en-US" sz="650" dirty="0"/>
          </a:p>
        </p:txBody>
      </p:sp>
      <p:sp>
        <p:nvSpPr>
          <p:cNvPr id="108" name="Shape 93"/>
          <p:cNvSpPr/>
          <p:nvPr/>
        </p:nvSpPr>
        <p:spPr>
          <a:xfrm>
            <a:off x="0" y="10309586"/>
            <a:ext cx="7556876" cy="384048"/>
          </a:xfrm>
          <a:prstGeom prst="rect">
            <a:avLst/>
          </a:prstGeom>
          <a:solidFill>
            <a:srgbClr val="2E3033"/>
          </a:solidFill>
          <a:ln/>
        </p:spPr>
      </p:sp>
      <p:sp>
        <p:nvSpPr>
          <p:cNvPr id="109" name="Text 94"/>
          <p:cNvSpPr txBox="1"/>
          <p:nvPr/>
        </p:nvSpPr>
        <p:spPr>
          <a:xfrm>
            <a:off x="694944" y="10309586"/>
            <a:ext cx="3108960" cy="384048"/>
          </a:xfrm>
          <a:prstGeom prst="rect">
            <a:avLst/>
          </a:prstGeom>
          <a:noFill/>
          <a:ln/>
        </p:spPr>
        <p:txBody>
          <a:bodyPr wrap="square" lIns="0" tIns="0" rIns="0" bIns="0" rtlCol="0" anchor="ctr"/>
          <a:lstStyle/>
          <a:p>
            <a:pPr marL="0" indent="0">
              <a:buNone/>
            </a:pPr>
            <a:r>
              <a:rPr lang="en-US" sz="750" dirty="0">
                <a:solidFill>
                  <a:srgbClr val="C9CBC5"/>
                </a:solidFill>
                <a:latin typeface="+mn-lt" pitchFamily="34" charset="0"/>
                <a:ea typeface="+mn-lt" pitchFamily="34" charset="-122"/>
                <a:cs typeface="+mn-lt" pitchFamily="34" charset="-120"/>
              </a:rPr>
              <a:t>Color Cast™ lighting by </a:t>
            </a:r>
            <a:r>
              <a:rPr lang="en-US" sz="750" b="1" kern="0" spc="100" dirty="0">
                <a:solidFill>
                  <a:srgbClr val="FFFFFF"/>
                </a:solidFill>
                <a:latin typeface="+mn-lt" pitchFamily="34" charset="0"/>
                <a:ea typeface="+mn-lt" pitchFamily="34" charset="-122"/>
                <a:cs typeface="+mn-lt" pitchFamily="34" charset="-120"/>
              </a:rPr>
              <a:t>LIGHTING LEAF</a:t>
            </a:r>
            <a:endParaRPr lang="en-US" sz="750" dirty="0"/>
          </a:p>
        </p:txBody>
      </p:sp>
      <p:sp>
        <p:nvSpPr>
          <p:cNvPr id="110" name="Text 95"/>
          <p:cNvSpPr txBox="1"/>
          <p:nvPr/>
        </p:nvSpPr>
        <p:spPr>
          <a:xfrm>
            <a:off x="3350636" y="10309586"/>
            <a:ext cx="3840480" cy="384048"/>
          </a:xfrm>
          <a:prstGeom prst="rect">
            <a:avLst/>
          </a:prstGeom>
          <a:noFill/>
          <a:ln/>
        </p:spPr>
        <p:txBody>
          <a:bodyPr wrap="square" lIns="0" tIns="0" rIns="0" bIns="0" rtlCol="0" anchor="ctr"/>
          <a:lstStyle/>
          <a:p>
            <a:pPr marL="0" indent="0" algn="r">
              <a:buNone/>
            </a:pPr>
            <a:r>
              <a:rPr lang="en-US" sz="850" b="1" dirty="0">
                <a:solidFill>
                  <a:srgbClr val="FFFFFF"/>
                </a:solidFill>
                <a:latin typeface="+mn-lt" pitchFamily="34" charset="0"/>
                <a:ea typeface="+mn-lt" pitchFamily="34" charset="-122"/>
                <a:cs typeface="+mn-lt" pitchFamily="34" charset="-120"/>
              </a:rPr>
              <a:t>[Dealer Name]   |   [000.000.0000]   |   [yourwebsite.com]</a:t>
            </a:r>
            <a:endParaRPr lang="en-US" sz="850" dirty="0"/>
          </a:p>
        </p:txBody>
      </p:sp>
      <p:sp>
        <p:nvSpPr>
          <p:cNvPr id="950" name="Lighting Leaf Mark 1"/>
          <p:cNvSpPr/>
          <p:nvPr/>
        </p:nvSpPr>
        <p:spPr>
          <a:xfrm>
            <a:off x="365760" y="10378165"/>
            <a:ext cx="220326" cy="111693"/>
          </a:xfrm>
          <a:custGeom>
            <a:avLst/>
            <a:gdLst/>
            <a:ahLst/>
            <a:cxnLst/>
            <a:rect l="l" t="t" r="r" b="b"/>
            <a:pathLst>
              <a:path w="457200" h="231775">
                <a:moveTo>
                  <a:pt x="248881" y="0"/>
                </a:moveTo>
                <a:lnTo>
                  <a:pt x="201980" y="4597"/>
                </a:lnTo>
                <a:lnTo>
                  <a:pt x="158000" y="17805"/>
                </a:lnTo>
                <a:lnTo>
                  <a:pt x="117716" y="38798"/>
                </a:lnTo>
                <a:lnTo>
                  <a:pt x="81953" y="66763"/>
                </a:lnTo>
                <a:lnTo>
                  <a:pt x="51498" y="100812"/>
                </a:lnTo>
                <a:lnTo>
                  <a:pt x="27152" y="140131"/>
                </a:lnTo>
                <a:lnTo>
                  <a:pt x="9715" y="183870"/>
                </a:lnTo>
                <a:lnTo>
                  <a:pt x="0" y="231190"/>
                </a:lnTo>
                <a:lnTo>
                  <a:pt x="15887" y="186715"/>
                </a:lnTo>
                <a:lnTo>
                  <a:pt x="39052" y="146621"/>
                </a:lnTo>
                <a:lnTo>
                  <a:pt x="68643" y="111836"/>
                </a:lnTo>
                <a:lnTo>
                  <a:pt x="103797" y="83210"/>
                </a:lnTo>
                <a:lnTo>
                  <a:pt x="143687" y="61658"/>
                </a:lnTo>
                <a:lnTo>
                  <a:pt x="187452" y="48082"/>
                </a:lnTo>
                <a:lnTo>
                  <a:pt x="234226" y="43357"/>
                </a:lnTo>
                <a:lnTo>
                  <a:pt x="278790" y="47637"/>
                </a:lnTo>
                <a:lnTo>
                  <a:pt x="320649" y="59969"/>
                </a:lnTo>
                <a:lnTo>
                  <a:pt x="359079" y="79603"/>
                </a:lnTo>
                <a:lnTo>
                  <a:pt x="393357" y="105740"/>
                </a:lnTo>
                <a:lnTo>
                  <a:pt x="378523" y="107073"/>
                </a:lnTo>
                <a:lnTo>
                  <a:pt x="364121" y="111125"/>
                </a:lnTo>
                <a:lnTo>
                  <a:pt x="349745" y="117259"/>
                </a:lnTo>
                <a:lnTo>
                  <a:pt x="335000" y="124891"/>
                </a:lnTo>
                <a:lnTo>
                  <a:pt x="303403" y="143167"/>
                </a:lnTo>
                <a:lnTo>
                  <a:pt x="269925" y="159029"/>
                </a:lnTo>
                <a:lnTo>
                  <a:pt x="231609" y="165620"/>
                </a:lnTo>
                <a:lnTo>
                  <a:pt x="185496" y="156121"/>
                </a:lnTo>
                <a:lnTo>
                  <a:pt x="231851" y="181216"/>
                </a:lnTo>
                <a:lnTo>
                  <a:pt x="278904" y="185305"/>
                </a:lnTo>
                <a:lnTo>
                  <a:pt x="326542" y="173202"/>
                </a:lnTo>
                <a:lnTo>
                  <a:pt x="374662" y="149745"/>
                </a:lnTo>
                <a:lnTo>
                  <a:pt x="409511" y="131914"/>
                </a:lnTo>
                <a:lnTo>
                  <a:pt x="435330" y="121754"/>
                </a:lnTo>
                <a:lnTo>
                  <a:pt x="451358" y="117144"/>
                </a:lnTo>
                <a:lnTo>
                  <a:pt x="456869" y="116078"/>
                </a:lnTo>
                <a:lnTo>
                  <a:pt x="452386" y="108254"/>
                </a:lnTo>
                <a:lnTo>
                  <a:pt x="413778" y="64922"/>
                </a:lnTo>
                <a:lnTo>
                  <a:pt x="378307" y="37731"/>
                </a:lnTo>
                <a:lnTo>
                  <a:pt x="338480" y="17310"/>
                </a:lnTo>
                <a:lnTo>
                  <a:pt x="295097" y="4457"/>
                </a:lnTo>
                <a:lnTo>
                  <a:pt x="248881" y="0"/>
                </a:lnTo>
                <a:close/>
              </a:path>
            </a:pathLst>
          </a:custGeom>
          <a:solidFill>
            <a:srgbClr val="81994F"/>
          </a:solidFill>
        </p:spPr>
        <p:txBody>
          <a:bodyPr wrap="square" lIns="0" tIns="0" rIns="0" bIns="0" rtlCol="0"/>
          <a:lstStyle/>
          <a:p>
            <a:endParaRPr/>
          </a:p>
        </p:txBody>
      </p:sp>
      <p:sp>
        <p:nvSpPr>
          <p:cNvPr id="951" name="Lighting Leaf Mark 2"/>
          <p:cNvSpPr/>
          <p:nvPr/>
        </p:nvSpPr>
        <p:spPr>
          <a:xfrm>
            <a:off x="374572" y="10416354"/>
            <a:ext cx="97004" cy="208698"/>
          </a:xfrm>
          <a:custGeom>
            <a:avLst/>
            <a:gdLst/>
            <a:ahLst/>
            <a:cxnLst/>
            <a:rect l="l" t="t" r="r" b="b"/>
            <a:pathLst>
              <a:path w="201295" h="433070">
                <a:moveTo>
                  <a:pt x="199770" y="0"/>
                </a:moveTo>
                <a:lnTo>
                  <a:pt x="153606" y="8369"/>
                </a:lnTo>
                <a:lnTo>
                  <a:pt x="111404" y="26530"/>
                </a:lnTo>
                <a:lnTo>
                  <a:pt x="74345" y="53263"/>
                </a:lnTo>
                <a:lnTo>
                  <a:pt x="43522" y="87388"/>
                </a:lnTo>
                <a:lnTo>
                  <a:pt x="20104" y="127723"/>
                </a:lnTo>
                <a:lnTo>
                  <a:pt x="5206" y="173075"/>
                </a:lnTo>
                <a:lnTo>
                  <a:pt x="0" y="222262"/>
                </a:lnTo>
                <a:lnTo>
                  <a:pt x="5626" y="273329"/>
                </a:lnTo>
                <a:lnTo>
                  <a:pt x="21678" y="320205"/>
                </a:lnTo>
                <a:lnTo>
                  <a:pt x="46837" y="361556"/>
                </a:lnTo>
                <a:lnTo>
                  <a:pt x="79844" y="396049"/>
                </a:lnTo>
                <a:lnTo>
                  <a:pt x="119418" y="422351"/>
                </a:lnTo>
                <a:lnTo>
                  <a:pt x="146519" y="432473"/>
                </a:lnTo>
                <a:lnTo>
                  <a:pt x="201104" y="432473"/>
                </a:lnTo>
                <a:lnTo>
                  <a:pt x="157606" y="416229"/>
                </a:lnTo>
                <a:lnTo>
                  <a:pt x="118021" y="389940"/>
                </a:lnTo>
                <a:lnTo>
                  <a:pt x="85001" y="355447"/>
                </a:lnTo>
                <a:lnTo>
                  <a:pt x="59842" y="314083"/>
                </a:lnTo>
                <a:lnTo>
                  <a:pt x="43802" y="267195"/>
                </a:lnTo>
                <a:lnTo>
                  <a:pt x="38176" y="216128"/>
                </a:lnTo>
                <a:lnTo>
                  <a:pt x="43700" y="165544"/>
                </a:lnTo>
                <a:lnTo>
                  <a:pt x="59448" y="119037"/>
                </a:lnTo>
                <a:lnTo>
                  <a:pt x="84175" y="77952"/>
                </a:lnTo>
                <a:lnTo>
                  <a:pt x="116624" y="43548"/>
                </a:lnTo>
                <a:lnTo>
                  <a:pt x="155574" y="17119"/>
                </a:lnTo>
                <a:lnTo>
                  <a:pt x="199770" y="0"/>
                </a:lnTo>
                <a:close/>
              </a:path>
            </a:pathLst>
          </a:custGeom>
          <a:solidFill>
            <a:srgbClr val="EDC341"/>
          </a:solidFill>
        </p:spPr>
        <p:txBody>
          <a:bodyPr wrap="square" lIns="0" tIns="0" rIns="0" bIns="0" rtlCol="0"/>
          <a:lstStyle/>
          <a:p>
            <a:endParaRP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7556876" cy="1005840"/>
          </a:xfrm>
          <a:prstGeom prst="rect">
            <a:avLst/>
          </a:prstGeom>
          <a:solidFill>
            <a:srgbClr val="2E3033"/>
          </a:solidFill>
          <a:ln/>
        </p:spPr>
      </p:sp>
      <p:sp>
        <p:nvSpPr>
          <p:cNvPr id="3" name="Text 1"/>
          <p:cNvSpPr txBox="1"/>
          <p:nvPr/>
        </p:nvSpPr>
        <p:spPr>
          <a:xfrm>
            <a:off x="365760" y="182880"/>
            <a:ext cx="6825356" cy="411480"/>
          </a:xfrm>
          <a:prstGeom prst="rect">
            <a:avLst/>
          </a:prstGeom>
          <a:noFill/>
          <a:ln/>
        </p:spPr>
        <p:txBody>
          <a:bodyPr wrap="square" lIns="0" tIns="0" rIns="0" bIns="0" rtlCol="0" anchor="ctr"/>
          <a:lstStyle/>
          <a:p>
            <a:pPr marL="0" indent="0">
              <a:buNone/>
            </a:pPr>
            <a:r>
              <a:rPr lang="en-US" sz="2400" b="1" dirty="0">
                <a:solidFill>
                  <a:srgbClr val="FFFFFF"/>
                </a:solidFill>
                <a:latin typeface="+mj-lt" pitchFamily="34" charset="0"/>
                <a:ea typeface="+mj-lt" pitchFamily="34" charset="-122"/>
                <a:cs typeface="+mj-lt" pitchFamily="34" charset="-120"/>
              </a:rPr>
              <a:t>Make this sheet yours</a:t>
            </a:r>
            <a:endParaRPr lang="en-US" sz="2400" dirty="0"/>
          </a:p>
        </p:txBody>
      </p:sp>
      <p:sp>
        <p:nvSpPr>
          <p:cNvPr id="4" name="Text 2"/>
          <p:cNvSpPr txBox="1"/>
          <p:nvPr/>
        </p:nvSpPr>
        <p:spPr>
          <a:xfrm>
            <a:off x="365760" y="594360"/>
            <a:ext cx="6825356" cy="256032"/>
          </a:xfrm>
          <a:prstGeom prst="rect">
            <a:avLst/>
          </a:prstGeom>
          <a:noFill/>
          <a:ln/>
        </p:spPr>
        <p:txBody>
          <a:bodyPr wrap="square" lIns="0" tIns="0" rIns="0" bIns="0" rtlCol="0" anchor="ctr"/>
          <a:lstStyle/>
          <a:p>
            <a:pPr marL="0" indent="0">
              <a:buNone/>
            </a:pPr>
            <a:r>
              <a:rPr lang="en-US" sz="1050" dirty="0">
                <a:solidFill>
                  <a:srgbClr val="C9CBC5"/>
                </a:solidFill>
                <a:latin typeface="+mn-lt" pitchFamily="34" charset="0"/>
                <a:ea typeface="+mn-lt" pitchFamily="34" charset="-122"/>
                <a:cs typeface="+mn-lt" pitchFamily="34" charset="-120"/>
              </a:rPr>
              <a:t>Dealer setup guide. About 5 minutes in PowerPoint. This page is hidden and will not print.</a:t>
            </a:r>
            <a:endParaRPr lang="en-US" sz="1050" dirty="0"/>
          </a:p>
        </p:txBody>
      </p:sp>
      <p:sp>
        <p:nvSpPr>
          <p:cNvPr id="5" name="Shape 3"/>
          <p:cNvSpPr/>
          <p:nvPr/>
        </p:nvSpPr>
        <p:spPr>
          <a:xfrm>
            <a:off x="365760" y="1325880"/>
            <a:ext cx="512064" cy="512064"/>
          </a:xfrm>
          <a:prstGeom prst="ellipse">
            <a:avLst/>
          </a:prstGeom>
          <a:solidFill>
            <a:schemeClr val="accent1"/>
          </a:solidFill>
          <a:ln/>
        </p:spPr>
      </p:sp>
      <p:sp>
        <p:nvSpPr>
          <p:cNvPr id="6" name="Text 4"/>
          <p:cNvSpPr txBox="1"/>
          <p:nvPr/>
        </p:nvSpPr>
        <p:spPr>
          <a:xfrm>
            <a:off x="365760" y="1325880"/>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mn-lt" pitchFamily="34" charset="0"/>
                <a:ea typeface="+mn-lt" pitchFamily="34" charset="-122"/>
                <a:cs typeface="+mn-lt" pitchFamily="34" charset="-120"/>
              </a:rPr>
              <a:t>1</a:t>
            </a:r>
            <a:endParaRPr lang="en-US" sz="1800" dirty="0"/>
          </a:p>
        </p:txBody>
      </p:sp>
      <p:pic>
        <p:nvPicPr>
          <p:cNvPr id="7" name="Image 0" descr="preencoded.png"/>
          <p:cNvPicPr>
            <a:picLocks noChangeAspect="1"/>
          </p:cNvPicPr>
          <p:nvPr/>
        </p:nvPicPr>
        <p:blipFill>
          <a:blip r:embed="rId3"/>
          <a:stretch>
            <a:fillRect/>
          </a:stretch>
        </p:blipFill>
        <p:spPr>
          <a:xfrm>
            <a:off x="1051560" y="1362456"/>
            <a:ext cx="237744" cy="237744"/>
          </a:xfrm>
          <a:prstGeom prst="rect">
            <a:avLst/>
          </a:prstGeom>
        </p:spPr>
      </p:pic>
      <p:sp>
        <p:nvSpPr>
          <p:cNvPr id="8" name="Text 5"/>
          <p:cNvSpPr txBox="1"/>
          <p:nvPr/>
        </p:nvSpPr>
        <p:spPr>
          <a:xfrm>
            <a:off x="1371600" y="1325880"/>
            <a:ext cx="5819516"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Add your logo</a:t>
            </a:r>
            <a:endParaRPr lang="en-US" sz="1400" dirty="0"/>
          </a:p>
        </p:txBody>
      </p:sp>
      <p:sp>
        <p:nvSpPr>
          <p:cNvPr id="9" name="Text 6"/>
          <p:cNvSpPr txBox="1"/>
          <p:nvPr/>
        </p:nvSpPr>
        <p:spPr>
          <a:xfrm>
            <a:off x="1051560" y="1673352"/>
            <a:ext cx="6139556" cy="512064"/>
          </a:xfrm>
          <a:prstGeom prst="rect">
            <a:avLst/>
          </a:prstGeom>
          <a:noFill/>
          <a:ln/>
        </p:spPr>
        <p:txBody>
          <a:bodyPr wrap="square" lIns="0" tIns="0" rIns="0" bIns="0" rtlCol="0" anchor="t"/>
          <a:lstStyle/>
          <a:p>
            <a:pPr marL="0" indent="0">
              <a:lnSpc>
                <a:spcPct val="110000"/>
              </a:lnSpc>
              <a:buNone/>
            </a:pPr>
            <a:r>
              <a:rPr lang="en-US" sz="1000" dirty="0">
                <a:solidFill>
                  <a:srgbClr val="3A3C3E"/>
                </a:solidFill>
                <a:latin typeface="+mn-lt" pitchFamily="34" charset="0"/>
                <a:ea typeface="+mn-lt" pitchFamily="34" charset="-122"/>
                <a:cs typeface="+mn-lt" pitchFamily="34" charset="-120"/>
              </a:rPr>
              <a:t>Right-click the YOUR LOGO box, choose Change Picture, then From a File. Your logo drops in at the same size and position. A PNG with a transparent background works best.</a:t>
            </a:r>
            <a:endParaRPr lang="en-US" sz="1000" dirty="0"/>
          </a:p>
        </p:txBody>
      </p:sp>
      <p:sp>
        <p:nvSpPr>
          <p:cNvPr id="10" name="Shape 7"/>
          <p:cNvSpPr/>
          <p:nvPr/>
        </p:nvSpPr>
        <p:spPr>
          <a:xfrm>
            <a:off x="365760" y="2258568"/>
            <a:ext cx="512064" cy="512064"/>
          </a:xfrm>
          <a:prstGeom prst="ellipse">
            <a:avLst/>
          </a:prstGeom>
          <a:solidFill>
            <a:schemeClr val="accent1"/>
          </a:solidFill>
          <a:ln/>
        </p:spPr>
      </p:sp>
      <p:sp>
        <p:nvSpPr>
          <p:cNvPr id="11" name="Text 8"/>
          <p:cNvSpPr txBox="1"/>
          <p:nvPr/>
        </p:nvSpPr>
        <p:spPr>
          <a:xfrm>
            <a:off x="365760" y="2258568"/>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mn-lt" pitchFamily="34" charset="0"/>
                <a:ea typeface="+mn-lt" pitchFamily="34" charset="-122"/>
                <a:cs typeface="+mn-lt" pitchFamily="34" charset="-120"/>
              </a:rPr>
              <a:t>2</a:t>
            </a:r>
            <a:endParaRPr lang="en-US" sz="1800" dirty="0"/>
          </a:p>
        </p:txBody>
      </p:sp>
      <p:pic>
        <p:nvPicPr>
          <p:cNvPr id="12" name="Image 1" descr="preencoded.png"/>
          <p:cNvPicPr>
            <a:picLocks noChangeAspect="1"/>
          </p:cNvPicPr>
          <p:nvPr/>
        </p:nvPicPr>
        <p:blipFill>
          <a:blip r:embed="rId4"/>
          <a:stretch>
            <a:fillRect/>
          </a:stretch>
        </p:blipFill>
        <p:spPr>
          <a:xfrm>
            <a:off x="1051560" y="2295144"/>
            <a:ext cx="237744" cy="237744"/>
          </a:xfrm>
          <a:prstGeom prst="rect">
            <a:avLst/>
          </a:prstGeom>
        </p:spPr>
      </p:pic>
      <p:sp>
        <p:nvSpPr>
          <p:cNvPr id="13" name="Text 9"/>
          <p:cNvSpPr txBox="1"/>
          <p:nvPr/>
        </p:nvSpPr>
        <p:spPr>
          <a:xfrm>
            <a:off x="1371600" y="2258568"/>
            <a:ext cx="5819516"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Add your info</a:t>
            </a:r>
            <a:endParaRPr lang="en-US" sz="1400" dirty="0"/>
          </a:p>
        </p:txBody>
      </p:sp>
      <p:sp>
        <p:nvSpPr>
          <p:cNvPr id="14" name="Text 10"/>
          <p:cNvSpPr txBox="1"/>
          <p:nvPr/>
        </p:nvSpPr>
        <p:spPr>
          <a:xfrm>
            <a:off x="1051560" y="2606040"/>
            <a:ext cx="6139556" cy="512064"/>
          </a:xfrm>
          <a:prstGeom prst="rect">
            <a:avLst/>
          </a:prstGeom>
          <a:noFill/>
          <a:ln/>
        </p:spPr>
        <p:txBody>
          <a:bodyPr wrap="square" lIns="0" tIns="0" rIns="0" bIns="0" rtlCol="0" anchor="t"/>
          <a:lstStyle/>
          <a:p>
            <a:pPr marL="0" indent="0">
              <a:lnSpc>
                <a:spcPct val="110000"/>
              </a:lnSpc>
              <a:buNone/>
            </a:pPr>
            <a:r>
              <a:rPr lang="en-US" sz="1000" dirty="0">
                <a:solidFill>
                  <a:srgbClr val="3A3C3E"/>
                </a:solidFill>
                <a:latin typeface="+mn-lt" pitchFamily="34" charset="0"/>
                <a:ea typeface="+mn-lt" pitchFamily="34" charset="-122"/>
                <a:cs typeface="+mn-lt" pitchFamily="34" charset="-120"/>
              </a:rPr>
              <a:t>Click each [bracket] field and type over it: dealer name, tagline, phone, website, city, and license number. The footer has a second set of fields. Delete the brackets.</a:t>
            </a:r>
            <a:endParaRPr lang="en-US" sz="1000" dirty="0"/>
          </a:p>
        </p:txBody>
      </p:sp>
      <p:sp>
        <p:nvSpPr>
          <p:cNvPr id="15" name="Shape 11"/>
          <p:cNvSpPr/>
          <p:nvPr/>
        </p:nvSpPr>
        <p:spPr>
          <a:xfrm>
            <a:off x="365760" y="3191256"/>
            <a:ext cx="512064" cy="512064"/>
          </a:xfrm>
          <a:prstGeom prst="ellipse">
            <a:avLst/>
          </a:prstGeom>
          <a:solidFill>
            <a:schemeClr val="accent1"/>
          </a:solidFill>
          <a:ln/>
        </p:spPr>
      </p:sp>
      <p:sp>
        <p:nvSpPr>
          <p:cNvPr id="16" name="Text 12"/>
          <p:cNvSpPr txBox="1"/>
          <p:nvPr/>
        </p:nvSpPr>
        <p:spPr>
          <a:xfrm>
            <a:off x="365760" y="3191256"/>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mn-lt" pitchFamily="34" charset="0"/>
                <a:ea typeface="+mn-lt" pitchFamily="34" charset="-122"/>
                <a:cs typeface="+mn-lt" pitchFamily="34" charset="-120"/>
              </a:rPr>
              <a:t>3</a:t>
            </a:r>
            <a:endParaRPr lang="en-US" sz="1800" dirty="0"/>
          </a:p>
        </p:txBody>
      </p:sp>
      <p:pic>
        <p:nvPicPr>
          <p:cNvPr id="17" name="Image 2" descr="preencoded.png"/>
          <p:cNvPicPr>
            <a:picLocks noChangeAspect="1"/>
          </p:cNvPicPr>
          <p:nvPr/>
        </p:nvPicPr>
        <p:blipFill>
          <a:blip r:embed="rId5"/>
          <a:stretch>
            <a:fillRect/>
          </a:stretch>
        </p:blipFill>
        <p:spPr>
          <a:xfrm>
            <a:off x="1051560" y="3227832"/>
            <a:ext cx="237744" cy="237744"/>
          </a:xfrm>
          <a:prstGeom prst="rect">
            <a:avLst/>
          </a:prstGeom>
        </p:spPr>
      </p:pic>
      <p:sp>
        <p:nvSpPr>
          <p:cNvPr id="18" name="Text 13"/>
          <p:cNvSpPr txBox="1"/>
          <p:nvPr/>
        </p:nvSpPr>
        <p:spPr>
          <a:xfrm>
            <a:off x="1371600" y="3191256"/>
            <a:ext cx="5819516"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Set your brand color</a:t>
            </a:r>
            <a:endParaRPr lang="en-US" sz="1400" dirty="0"/>
          </a:p>
        </p:txBody>
      </p:sp>
      <p:sp>
        <p:nvSpPr>
          <p:cNvPr id="19" name="Text 14"/>
          <p:cNvSpPr txBox="1"/>
          <p:nvPr/>
        </p:nvSpPr>
        <p:spPr>
          <a:xfrm>
            <a:off x="1051560" y="3538728"/>
            <a:ext cx="6139556" cy="512064"/>
          </a:xfrm>
          <a:prstGeom prst="rect">
            <a:avLst/>
          </a:prstGeom>
          <a:noFill/>
          <a:ln/>
        </p:spPr>
        <p:txBody>
          <a:bodyPr wrap="square" lIns="0" tIns="0" rIns="0" bIns="0" rtlCol="0" anchor="t"/>
          <a:lstStyle/>
          <a:p>
            <a:pPr marL="0" indent="0">
              <a:lnSpc>
                <a:spcPct val="110000"/>
              </a:lnSpc>
              <a:buNone/>
            </a:pPr>
            <a:r>
              <a:rPr lang="en-US" sz="1000" dirty="0">
                <a:solidFill>
                  <a:srgbClr val="3A3C3E"/>
                </a:solidFill>
                <a:latin typeface="+mn-lt" pitchFamily="34" charset="0"/>
                <a:ea typeface="+mn-lt" pitchFamily="34" charset="-122"/>
                <a:cs typeface="+mn-lt" pitchFamily="34" charset="-120"/>
              </a:rPr>
              <a:t>Design tab &gt; Variants &gt; Colors &gt; Customize Colors. Set Accent 1 to your main brand color and Accent 2 to your secondary color, then Save. Every accent on the sheet updates at once.</a:t>
            </a:r>
            <a:endParaRPr lang="en-US" sz="1000" dirty="0"/>
          </a:p>
        </p:txBody>
      </p:sp>
      <p:sp>
        <p:nvSpPr>
          <p:cNvPr id="20" name="Shape 15"/>
          <p:cNvSpPr/>
          <p:nvPr/>
        </p:nvSpPr>
        <p:spPr>
          <a:xfrm>
            <a:off x="365760" y="4123944"/>
            <a:ext cx="512064" cy="512064"/>
          </a:xfrm>
          <a:prstGeom prst="ellipse">
            <a:avLst/>
          </a:prstGeom>
          <a:solidFill>
            <a:schemeClr val="accent1"/>
          </a:solidFill>
          <a:ln/>
        </p:spPr>
      </p:sp>
      <p:sp>
        <p:nvSpPr>
          <p:cNvPr id="21" name="Text 16"/>
          <p:cNvSpPr txBox="1"/>
          <p:nvPr/>
        </p:nvSpPr>
        <p:spPr>
          <a:xfrm>
            <a:off x="365760" y="4123944"/>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mn-lt" pitchFamily="34" charset="0"/>
                <a:ea typeface="+mn-lt" pitchFamily="34" charset="-122"/>
                <a:cs typeface="+mn-lt" pitchFamily="34" charset="-120"/>
              </a:rPr>
              <a:t>4</a:t>
            </a:r>
            <a:endParaRPr lang="en-US" sz="1800" dirty="0"/>
          </a:p>
        </p:txBody>
      </p:sp>
      <p:pic>
        <p:nvPicPr>
          <p:cNvPr id="22" name="Image 3" descr="preencoded.png"/>
          <p:cNvPicPr>
            <a:picLocks noChangeAspect="1"/>
          </p:cNvPicPr>
          <p:nvPr/>
        </p:nvPicPr>
        <p:blipFill>
          <a:blip r:embed="rId6"/>
          <a:stretch>
            <a:fillRect/>
          </a:stretch>
        </p:blipFill>
        <p:spPr>
          <a:xfrm>
            <a:off x="1051560" y="4160520"/>
            <a:ext cx="237744" cy="237744"/>
          </a:xfrm>
          <a:prstGeom prst="rect">
            <a:avLst/>
          </a:prstGeom>
        </p:spPr>
      </p:pic>
      <p:sp>
        <p:nvSpPr>
          <p:cNvPr id="23" name="Text 17"/>
          <p:cNvSpPr txBox="1"/>
          <p:nvPr/>
        </p:nvSpPr>
        <p:spPr>
          <a:xfrm>
            <a:off x="1371600" y="4123944"/>
            <a:ext cx="5819516"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Match your fonts (optional)</a:t>
            </a:r>
            <a:endParaRPr lang="en-US" sz="1400" dirty="0"/>
          </a:p>
        </p:txBody>
      </p:sp>
      <p:sp>
        <p:nvSpPr>
          <p:cNvPr id="24" name="Text 18"/>
          <p:cNvSpPr txBox="1"/>
          <p:nvPr/>
        </p:nvSpPr>
        <p:spPr>
          <a:xfrm>
            <a:off x="1051560" y="4471416"/>
            <a:ext cx="6139556" cy="512064"/>
          </a:xfrm>
          <a:prstGeom prst="rect">
            <a:avLst/>
          </a:prstGeom>
          <a:noFill/>
          <a:ln/>
        </p:spPr>
        <p:txBody>
          <a:bodyPr wrap="square" lIns="0" tIns="0" rIns="0" bIns="0" rtlCol="0" anchor="t"/>
          <a:lstStyle/>
          <a:p>
            <a:pPr marL="0" indent="0">
              <a:lnSpc>
                <a:spcPct val="110000"/>
              </a:lnSpc>
              <a:buNone/>
            </a:pPr>
            <a:r>
              <a:rPr lang="en-US" sz="1000" dirty="0">
                <a:solidFill>
                  <a:srgbClr val="3A3C3E"/>
                </a:solidFill>
                <a:latin typeface="+mn-lt" pitchFamily="34" charset="0"/>
                <a:ea typeface="+mn-lt" pitchFamily="34" charset="-122"/>
                <a:cs typeface="+mn-lt" pitchFamily="34" charset="-120"/>
              </a:rPr>
              <a:t>Design tab &gt; Variants &gt; Fonts &gt; Customize Fonts. Set Heading and Body to your brand fonts. The sheet uses Arial by default so it opens the same on any computer.</a:t>
            </a:r>
            <a:endParaRPr lang="en-US" sz="1000" dirty="0"/>
          </a:p>
        </p:txBody>
      </p:sp>
      <p:sp>
        <p:nvSpPr>
          <p:cNvPr id="25" name="Shape 19"/>
          <p:cNvSpPr/>
          <p:nvPr/>
        </p:nvSpPr>
        <p:spPr>
          <a:xfrm>
            <a:off x="365760" y="5056632"/>
            <a:ext cx="512064" cy="512064"/>
          </a:xfrm>
          <a:prstGeom prst="ellipse">
            <a:avLst/>
          </a:prstGeom>
          <a:solidFill>
            <a:schemeClr val="accent1"/>
          </a:solidFill>
          <a:ln/>
        </p:spPr>
      </p:sp>
      <p:sp>
        <p:nvSpPr>
          <p:cNvPr id="26" name="Text 20"/>
          <p:cNvSpPr txBox="1"/>
          <p:nvPr/>
        </p:nvSpPr>
        <p:spPr>
          <a:xfrm>
            <a:off x="365760" y="5056632"/>
            <a:ext cx="512064" cy="512064"/>
          </a:xfrm>
          <a:prstGeom prst="rect">
            <a:avLst/>
          </a:prstGeom>
          <a:noFill/>
          <a:ln/>
        </p:spPr>
        <p:txBody>
          <a:bodyPr wrap="square" lIns="0" tIns="0" rIns="0" bIns="0" rtlCol="0" anchor="ctr"/>
          <a:lstStyle/>
          <a:p>
            <a:pPr marL="0" indent="0" algn="ctr">
              <a:buNone/>
            </a:pPr>
            <a:r>
              <a:rPr lang="en-US" sz="1800" b="1" dirty="0">
                <a:solidFill>
                  <a:srgbClr val="FFFFFF"/>
                </a:solidFill>
                <a:latin typeface="+mn-lt" pitchFamily="34" charset="0"/>
                <a:ea typeface="+mn-lt" pitchFamily="34" charset="-122"/>
                <a:cs typeface="+mn-lt" pitchFamily="34" charset="-120"/>
              </a:rPr>
              <a:t>5</a:t>
            </a:r>
            <a:endParaRPr lang="en-US" sz="1800" dirty="0"/>
          </a:p>
        </p:txBody>
      </p:sp>
      <p:pic>
        <p:nvPicPr>
          <p:cNvPr id="27" name="Image 4" descr="preencoded.png"/>
          <p:cNvPicPr>
            <a:picLocks noChangeAspect="1"/>
          </p:cNvPicPr>
          <p:nvPr/>
        </p:nvPicPr>
        <p:blipFill>
          <a:blip r:embed="rId7"/>
          <a:stretch>
            <a:fillRect/>
          </a:stretch>
        </p:blipFill>
        <p:spPr>
          <a:xfrm>
            <a:off x="1051560" y="5093208"/>
            <a:ext cx="237744" cy="237744"/>
          </a:xfrm>
          <a:prstGeom prst="rect">
            <a:avLst/>
          </a:prstGeom>
        </p:spPr>
      </p:pic>
      <p:sp>
        <p:nvSpPr>
          <p:cNvPr id="28" name="Text 21"/>
          <p:cNvSpPr txBox="1"/>
          <p:nvPr/>
        </p:nvSpPr>
        <p:spPr>
          <a:xfrm>
            <a:off x="1371600" y="5056632"/>
            <a:ext cx="5819516"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Save and print</a:t>
            </a:r>
            <a:endParaRPr lang="en-US" sz="1400" dirty="0"/>
          </a:p>
        </p:txBody>
      </p:sp>
      <p:sp>
        <p:nvSpPr>
          <p:cNvPr id="29" name="Text 22"/>
          <p:cNvSpPr txBox="1"/>
          <p:nvPr/>
        </p:nvSpPr>
        <p:spPr>
          <a:xfrm>
            <a:off x="1051560" y="5404104"/>
            <a:ext cx="6139556" cy="512064"/>
          </a:xfrm>
          <a:prstGeom prst="rect">
            <a:avLst/>
          </a:prstGeom>
          <a:noFill/>
          <a:ln/>
        </p:spPr>
        <p:txBody>
          <a:bodyPr wrap="square" lIns="0" tIns="0" rIns="0" bIns="0" rtlCol="0" anchor="t"/>
          <a:lstStyle/>
          <a:p>
            <a:pPr marL="0" indent="0">
              <a:lnSpc>
                <a:spcPct val="110000"/>
              </a:lnSpc>
              <a:buNone/>
            </a:pPr>
            <a:r>
              <a:rPr lang="en-US" sz="1000" dirty="0">
                <a:solidFill>
                  <a:srgbClr val="3A3C3E"/>
                </a:solidFill>
                <a:latin typeface="+mn-lt" pitchFamily="34" charset="0"/>
                <a:ea typeface="+mn-lt" pitchFamily="34" charset="-122"/>
                <a:cs typeface="+mn-lt" pitchFamily="34" charset="-120"/>
              </a:rPr>
              <a:t>File &gt; Export &gt; PDF for email and your website. To print, print slide 1 only and choose Fit to Page. Save your finished copy as your own master so you only do this once.</a:t>
            </a:r>
            <a:endParaRPr lang="en-US" sz="1000" dirty="0"/>
          </a:p>
        </p:txBody>
      </p:sp>
      <p:sp>
        <p:nvSpPr>
          <p:cNvPr id="30" name="Shape 23"/>
          <p:cNvSpPr/>
          <p:nvPr/>
        </p:nvSpPr>
        <p:spPr>
          <a:xfrm>
            <a:off x="365760" y="6172200"/>
            <a:ext cx="6825356" cy="2331720"/>
          </a:xfrm>
          <a:prstGeom prst="roundRect">
            <a:avLst>
              <a:gd name="adj" fmla="val 3137"/>
            </a:avLst>
          </a:prstGeom>
          <a:solidFill>
            <a:srgbClr val="F2F3EE"/>
          </a:solidFill>
          <a:ln/>
        </p:spPr>
      </p:sp>
      <p:pic>
        <p:nvPicPr>
          <p:cNvPr id="31" name="Image 5" descr="preencoded.png"/>
          <p:cNvPicPr>
            <a:picLocks noChangeAspect="1"/>
          </p:cNvPicPr>
          <p:nvPr/>
        </p:nvPicPr>
        <p:blipFill>
          <a:blip r:embed="rId8"/>
          <a:stretch>
            <a:fillRect/>
          </a:stretch>
        </p:blipFill>
        <p:spPr>
          <a:xfrm>
            <a:off x="530352" y="6318504"/>
            <a:ext cx="274320" cy="274320"/>
          </a:xfrm>
          <a:prstGeom prst="rect">
            <a:avLst/>
          </a:prstGeom>
        </p:spPr>
      </p:pic>
      <p:sp>
        <p:nvSpPr>
          <p:cNvPr id="32" name="Text 24"/>
          <p:cNvSpPr txBox="1"/>
          <p:nvPr/>
        </p:nvSpPr>
        <p:spPr>
          <a:xfrm>
            <a:off x="896112" y="6300216"/>
            <a:ext cx="3657600" cy="310896"/>
          </a:xfrm>
          <a:prstGeom prst="rect">
            <a:avLst/>
          </a:prstGeom>
          <a:noFill/>
          <a:ln/>
        </p:spPr>
        <p:txBody>
          <a:bodyPr wrap="square" lIns="0" tIns="0" rIns="0" bIns="0" rtlCol="0" anchor="ctr"/>
          <a:lstStyle/>
          <a:p>
            <a:pPr marL="0" indent="0">
              <a:buNone/>
            </a:pPr>
            <a:r>
              <a:rPr lang="en-US" sz="1400" b="1" dirty="0">
                <a:solidFill>
                  <a:srgbClr val="525558"/>
                </a:solidFill>
                <a:latin typeface="+mj-lt" pitchFamily="34" charset="0"/>
                <a:ea typeface="+mj-lt" pitchFamily="34" charset="-122"/>
                <a:cs typeface="+mj-lt" pitchFamily="34" charset="-120"/>
              </a:rPr>
              <a:t>Co-brand rules</a:t>
            </a:r>
            <a:endParaRPr lang="en-US" sz="1400" dirty="0"/>
          </a:p>
        </p:txBody>
      </p:sp>
      <p:sp>
        <p:nvSpPr>
          <p:cNvPr id="33" name="Text 25"/>
          <p:cNvSpPr txBox="1"/>
          <p:nvPr/>
        </p:nvSpPr>
        <p:spPr>
          <a:xfrm>
            <a:off x="566928" y="6720840"/>
            <a:ext cx="6423020" cy="1691640"/>
          </a:xfrm>
          <a:prstGeom prst="rect">
            <a:avLst/>
          </a:prstGeom>
          <a:noFill/>
          <a:ln/>
        </p:spPr>
        <p:txBody>
          <a:bodyPr wrap="square" lIns="0" tIns="0" rIns="0" bIns="0" rtlCol="0" anchor="t"/>
          <a:lstStyle/>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Your brand leads. Your logo, color, and contact info go at the top and in the footer.</a:t>
            </a:r>
            <a:endParaRPr lang="en-US" sz="1000" dirty="0"/>
          </a:p>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Keep the "Color Cast™ lighting by Lighting Leaf" credit in the footer.</a:t>
            </a:r>
            <a:endParaRPr lang="en-US" sz="1000" dirty="0"/>
          </a:p>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Keep the "simulated for illustration" note and the outdoor wet-rated footnote.</a:t>
            </a:r>
            <a:endParaRPr lang="en-US" sz="1000" dirty="0"/>
          </a:p>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Keep product descriptions as written. Check with Lighting Leaf before changing product claims.</a:t>
            </a:r>
            <a:endParaRPr lang="en-US" sz="1000" dirty="0"/>
          </a:p>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If you swap in your own job photos, you can remove the simulated-image note for those photos.</a:t>
            </a:r>
            <a:endParaRPr lang="en-US" sz="1000" dirty="0"/>
          </a:p>
          <a:p>
            <a:pPr marL="127000" indent="-127000">
              <a:spcAft>
                <a:spcPts val="500"/>
              </a:spcAft>
              <a:buSzPct val="100000"/>
              <a:buChar char="•"/>
            </a:pPr>
            <a:r>
              <a:rPr lang="en-US" sz="1000" dirty="0">
                <a:solidFill>
                  <a:srgbClr val="3A3C3E"/>
                </a:solidFill>
                <a:latin typeface="+mn-lt" pitchFamily="34" charset="0"/>
                <a:ea typeface="+mn-lt" pitchFamily="34" charset="-122"/>
                <a:cs typeface="+mn-lt" pitchFamily="34" charset="-120"/>
              </a:rPr>
              <a:t>Arizona contractors: include your ROC license number where required.</a:t>
            </a:r>
            <a:endParaRPr lang="en-US" sz="1000" dirty="0"/>
          </a:p>
        </p:txBody>
      </p:sp>
      <p:sp>
        <p:nvSpPr>
          <p:cNvPr id="34" name="Shape 26"/>
          <p:cNvSpPr/>
          <p:nvPr/>
        </p:nvSpPr>
        <p:spPr>
          <a:xfrm>
            <a:off x="365760" y="8732520"/>
            <a:ext cx="6825356" cy="1097280"/>
          </a:xfrm>
          <a:prstGeom prst="roundRect">
            <a:avLst>
              <a:gd name="adj" fmla="val 6667"/>
            </a:avLst>
          </a:prstGeom>
          <a:solidFill>
            <a:srgbClr val="FFFFFF"/>
          </a:solidFill>
          <a:ln w="15875">
            <a:solidFill>
              <a:schemeClr val="accent1"/>
            </a:solidFill>
            <a:prstDash val="dash"/>
          </a:ln>
        </p:spPr>
      </p:sp>
      <p:sp>
        <p:nvSpPr>
          <p:cNvPr id="35" name="Text 27"/>
          <p:cNvSpPr txBox="1"/>
          <p:nvPr/>
        </p:nvSpPr>
        <p:spPr>
          <a:xfrm>
            <a:off x="594360" y="8796528"/>
            <a:ext cx="6368156" cy="969264"/>
          </a:xfrm>
          <a:prstGeom prst="rect">
            <a:avLst/>
          </a:prstGeom>
          <a:noFill/>
          <a:ln/>
        </p:spPr>
        <p:txBody>
          <a:bodyPr wrap="square" lIns="0" tIns="0" rIns="0" bIns="0" rtlCol="0" anchor="ctr"/>
          <a:lstStyle/>
          <a:p>
            <a:pPr marL="0" indent="0">
              <a:spcAft>
                <a:spcPts val="400"/>
              </a:spcAft>
              <a:buNone/>
            </a:pPr>
            <a:r>
              <a:rPr lang="en-US" sz="1200" b="1" dirty="0">
                <a:solidFill>
                  <a:srgbClr val="525558"/>
                </a:solidFill>
                <a:latin typeface="+mn-lt" pitchFamily="34" charset="0"/>
                <a:ea typeface="+mn-lt" pitchFamily="34" charset="-122"/>
                <a:cs typeface="+mn-lt" pitchFamily="34" charset="-120"/>
              </a:rPr>
              <a:t>Need help or want us to set it up for you?</a:t>
            </a:r>
            <a:endParaRPr lang="en-US" sz="1000" dirty="0"/>
          </a:p>
          <a:p>
            <a:pPr marL="0" indent="0">
              <a:spcAft>
                <a:spcPts val="400"/>
              </a:spcAft>
              <a:buNone/>
            </a:pPr>
            <a:r>
              <a:rPr lang="en-US" sz="1000" dirty="0">
                <a:solidFill>
                  <a:srgbClr val="3A3C3E"/>
                </a:solidFill>
                <a:latin typeface="+mn-lt" pitchFamily="34" charset="0"/>
                <a:ea typeface="+mn-lt" pitchFamily="34" charset="-122"/>
                <a:cs typeface="+mn-lt" pitchFamily="34" charset="-120"/>
              </a:rPr>
              <a:t>Send your logo, brand colors, and contact info to Lighting Leaf dealer support:</a:t>
            </a:r>
            <a:endParaRPr lang="en-US" sz="1000" dirty="0"/>
          </a:p>
          <a:p>
            <a:pPr marL="0" indent="0">
              <a:spcAft>
                <a:spcPts val="400"/>
              </a:spcAft>
              <a:buNone/>
            </a:pPr>
            <a:r>
              <a:rPr lang="en-US" sz="1100" b="1" dirty="0">
                <a:solidFill>
                  <a:schemeClr val="accent1"/>
                </a:solidFill>
                <a:latin typeface="+mn-lt" pitchFamily="34" charset="0"/>
                <a:ea typeface="+mn-lt" pitchFamily="34" charset="-122"/>
                <a:cs typeface="+mn-lt" pitchFamily="34" charset="-120"/>
              </a:rPr>
              <a:t>sales@lightingleaf.com   |   602.625.8608</a:t>
            </a:r>
            <a:endParaRPr lang="en-US" sz="1000" dirty="0"/>
          </a:p>
        </p:txBody>
      </p:sp>
      <p:sp>
        <p:nvSpPr>
          <p:cNvPr id="36" name="Shape 28"/>
          <p:cNvSpPr/>
          <p:nvPr/>
        </p:nvSpPr>
        <p:spPr>
          <a:xfrm>
            <a:off x="0" y="10309586"/>
            <a:ext cx="7556876" cy="384048"/>
          </a:xfrm>
          <a:prstGeom prst="rect">
            <a:avLst/>
          </a:prstGeom>
          <a:solidFill>
            <a:srgbClr val="2E3033"/>
          </a:solidFill>
          <a:ln/>
        </p:spPr>
      </p:sp>
      <p:sp>
        <p:nvSpPr>
          <p:cNvPr id="37" name="Text 29"/>
          <p:cNvSpPr txBox="1"/>
          <p:nvPr/>
        </p:nvSpPr>
        <p:spPr>
          <a:xfrm>
            <a:off x="694944" y="10309586"/>
            <a:ext cx="3108960" cy="384048"/>
          </a:xfrm>
          <a:prstGeom prst="rect">
            <a:avLst/>
          </a:prstGeom>
          <a:noFill/>
          <a:ln/>
        </p:spPr>
        <p:txBody>
          <a:bodyPr wrap="square" lIns="0" tIns="0" rIns="0" bIns="0" rtlCol="0" anchor="ctr"/>
          <a:lstStyle/>
          <a:p>
            <a:pPr marL="0" indent="0">
              <a:buNone/>
            </a:pPr>
            <a:r>
              <a:rPr lang="en-US" sz="750" dirty="0">
                <a:solidFill>
                  <a:srgbClr val="C9CBC5"/>
                </a:solidFill>
                <a:latin typeface="+mn-lt" pitchFamily="34" charset="0"/>
                <a:ea typeface="+mn-lt" pitchFamily="34" charset="-122"/>
                <a:cs typeface="+mn-lt" pitchFamily="34" charset="-120"/>
              </a:rPr>
              <a:t>Color Cast™ lighting by </a:t>
            </a:r>
            <a:r>
              <a:rPr lang="en-US" sz="750" b="1" kern="0" spc="100" dirty="0">
                <a:solidFill>
                  <a:srgbClr val="FFFFFF"/>
                </a:solidFill>
                <a:latin typeface="+mn-lt" pitchFamily="34" charset="0"/>
                <a:ea typeface="+mn-lt" pitchFamily="34" charset="-122"/>
                <a:cs typeface="+mn-lt" pitchFamily="34" charset="-120"/>
              </a:rPr>
              <a:t>LIGHTING LEAF</a:t>
            </a:r>
            <a:endParaRPr lang="en-US" sz="750" dirty="0"/>
          </a:p>
        </p:txBody>
      </p:sp>
      <p:sp>
        <p:nvSpPr>
          <p:cNvPr id="38" name="Text 30"/>
          <p:cNvSpPr txBox="1"/>
          <p:nvPr/>
        </p:nvSpPr>
        <p:spPr>
          <a:xfrm>
            <a:off x="5362316" y="10309586"/>
            <a:ext cx="1828800" cy="384048"/>
          </a:xfrm>
          <a:prstGeom prst="rect">
            <a:avLst/>
          </a:prstGeom>
          <a:noFill/>
          <a:ln/>
        </p:spPr>
        <p:txBody>
          <a:bodyPr wrap="square" lIns="0" tIns="0" rIns="0" bIns="0" rtlCol="0" anchor="ctr"/>
          <a:lstStyle/>
          <a:p>
            <a:pPr marL="0" indent="0" algn="r">
              <a:buNone/>
            </a:pPr>
            <a:r>
              <a:rPr lang="en-US" sz="900" b="1" dirty="0">
                <a:solidFill>
                  <a:srgbClr val="FFFFFF"/>
                </a:solidFill>
                <a:latin typeface="+mn-lt" pitchFamily="34" charset="0"/>
                <a:ea typeface="+mn-lt" pitchFamily="34" charset="-122"/>
                <a:cs typeface="+mn-lt" pitchFamily="34" charset="-120"/>
              </a:rPr>
              <a:t>lightingleaf.com</a:t>
            </a:r>
            <a:endParaRPr lang="en-US" sz="900" dirty="0"/>
          </a:p>
        </p:txBody>
      </p:sp>
      <p:sp>
        <p:nvSpPr>
          <p:cNvPr id="950" name="Lighting Leaf Mark 1"/>
          <p:cNvSpPr/>
          <p:nvPr/>
        </p:nvSpPr>
        <p:spPr>
          <a:xfrm>
            <a:off x="365760" y="10378165"/>
            <a:ext cx="220326" cy="111693"/>
          </a:xfrm>
          <a:custGeom>
            <a:avLst/>
            <a:gdLst/>
            <a:ahLst/>
            <a:cxnLst/>
            <a:rect l="l" t="t" r="r" b="b"/>
            <a:pathLst>
              <a:path w="457200" h="231775">
                <a:moveTo>
                  <a:pt x="248881" y="0"/>
                </a:moveTo>
                <a:lnTo>
                  <a:pt x="201980" y="4597"/>
                </a:lnTo>
                <a:lnTo>
                  <a:pt x="158000" y="17805"/>
                </a:lnTo>
                <a:lnTo>
                  <a:pt x="117716" y="38798"/>
                </a:lnTo>
                <a:lnTo>
                  <a:pt x="81953" y="66763"/>
                </a:lnTo>
                <a:lnTo>
                  <a:pt x="51498" y="100812"/>
                </a:lnTo>
                <a:lnTo>
                  <a:pt x="27152" y="140131"/>
                </a:lnTo>
                <a:lnTo>
                  <a:pt x="9715" y="183870"/>
                </a:lnTo>
                <a:lnTo>
                  <a:pt x="0" y="231190"/>
                </a:lnTo>
                <a:lnTo>
                  <a:pt x="15887" y="186715"/>
                </a:lnTo>
                <a:lnTo>
                  <a:pt x="39052" y="146621"/>
                </a:lnTo>
                <a:lnTo>
                  <a:pt x="68643" y="111836"/>
                </a:lnTo>
                <a:lnTo>
                  <a:pt x="103797" y="83210"/>
                </a:lnTo>
                <a:lnTo>
                  <a:pt x="143687" y="61658"/>
                </a:lnTo>
                <a:lnTo>
                  <a:pt x="187452" y="48082"/>
                </a:lnTo>
                <a:lnTo>
                  <a:pt x="234226" y="43357"/>
                </a:lnTo>
                <a:lnTo>
                  <a:pt x="278790" y="47637"/>
                </a:lnTo>
                <a:lnTo>
                  <a:pt x="320649" y="59969"/>
                </a:lnTo>
                <a:lnTo>
                  <a:pt x="359079" y="79603"/>
                </a:lnTo>
                <a:lnTo>
                  <a:pt x="393357" y="105740"/>
                </a:lnTo>
                <a:lnTo>
                  <a:pt x="378523" y="107073"/>
                </a:lnTo>
                <a:lnTo>
                  <a:pt x="364121" y="111125"/>
                </a:lnTo>
                <a:lnTo>
                  <a:pt x="349745" y="117259"/>
                </a:lnTo>
                <a:lnTo>
                  <a:pt x="335000" y="124891"/>
                </a:lnTo>
                <a:lnTo>
                  <a:pt x="303403" y="143167"/>
                </a:lnTo>
                <a:lnTo>
                  <a:pt x="269925" y="159029"/>
                </a:lnTo>
                <a:lnTo>
                  <a:pt x="231609" y="165620"/>
                </a:lnTo>
                <a:lnTo>
                  <a:pt x="185496" y="156121"/>
                </a:lnTo>
                <a:lnTo>
                  <a:pt x="231851" y="181216"/>
                </a:lnTo>
                <a:lnTo>
                  <a:pt x="278904" y="185305"/>
                </a:lnTo>
                <a:lnTo>
                  <a:pt x="326542" y="173202"/>
                </a:lnTo>
                <a:lnTo>
                  <a:pt x="374662" y="149745"/>
                </a:lnTo>
                <a:lnTo>
                  <a:pt x="409511" y="131914"/>
                </a:lnTo>
                <a:lnTo>
                  <a:pt x="435330" y="121754"/>
                </a:lnTo>
                <a:lnTo>
                  <a:pt x="451358" y="117144"/>
                </a:lnTo>
                <a:lnTo>
                  <a:pt x="456869" y="116078"/>
                </a:lnTo>
                <a:lnTo>
                  <a:pt x="452386" y="108254"/>
                </a:lnTo>
                <a:lnTo>
                  <a:pt x="413778" y="64922"/>
                </a:lnTo>
                <a:lnTo>
                  <a:pt x="378307" y="37731"/>
                </a:lnTo>
                <a:lnTo>
                  <a:pt x="338480" y="17310"/>
                </a:lnTo>
                <a:lnTo>
                  <a:pt x="295097" y="4457"/>
                </a:lnTo>
                <a:lnTo>
                  <a:pt x="248881" y="0"/>
                </a:lnTo>
                <a:close/>
              </a:path>
            </a:pathLst>
          </a:custGeom>
          <a:solidFill>
            <a:srgbClr val="81994F"/>
          </a:solidFill>
        </p:spPr>
        <p:txBody>
          <a:bodyPr wrap="square" lIns="0" tIns="0" rIns="0" bIns="0" rtlCol="0"/>
          <a:lstStyle/>
          <a:p>
            <a:endParaRPr/>
          </a:p>
        </p:txBody>
      </p:sp>
      <p:sp>
        <p:nvSpPr>
          <p:cNvPr id="951" name="Lighting Leaf Mark 2"/>
          <p:cNvSpPr/>
          <p:nvPr/>
        </p:nvSpPr>
        <p:spPr>
          <a:xfrm>
            <a:off x="374572" y="10416354"/>
            <a:ext cx="97004" cy="208698"/>
          </a:xfrm>
          <a:custGeom>
            <a:avLst/>
            <a:gdLst/>
            <a:ahLst/>
            <a:cxnLst/>
            <a:rect l="l" t="t" r="r" b="b"/>
            <a:pathLst>
              <a:path w="201295" h="433070">
                <a:moveTo>
                  <a:pt x="199770" y="0"/>
                </a:moveTo>
                <a:lnTo>
                  <a:pt x="153606" y="8369"/>
                </a:lnTo>
                <a:lnTo>
                  <a:pt x="111404" y="26530"/>
                </a:lnTo>
                <a:lnTo>
                  <a:pt x="74345" y="53263"/>
                </a:lnTo>
                <a:lnTo>
                  <a:pt x="43522" y="87388"/>
                </a:lnTo>
                <a:lnTo>
                  <a:pt x="20104" y="127723"/>
                </a:lnTo>
                <a:lnTo>
                  <a:pt x="5206" y="173075"/>
                </a:lnTo>
                <a:lnTo>
                  <a:pt x="0" y="222262"/>
                </a:lnTo>
                <a:lnTo>
                  <a:pt x="5626" y="273329"/>
                </a:lnTo>
                <a:lnTo>
                  <a:pt x="21678" y="320205"/>
                </a:lnTo>
                <a:lnTo>
                  <a:pt x="46837" y="361556"/>
                </a:lnTo>
                <a:lnTo>
                  <a:pt x="79844" y="396049"/>
                </a:lnTo>
                <a:lnTo>
                  <a:pt x="119418" y="422351"/>
                </a:lnTo>
                <a:lnTo>
                  <a:pt x="146519" y="432473"/>
                </a:lnTo>
                <a:lnTo>
                  <a:pt x="201104" y="432473"/>
                </a:lnTo>
                <a:lnTo>
                  <a:pt x="157606" y="416229"/>
                </a:lnTo>
                <a:lnTo>
                  <a:pt x="118021" y="389940"/>
                </a:lnTo>
                <a:lnTo>
                  <a:pt x="85001" y="355447"/>
                </a:lnTo>
                <a:lnTo>
                  <a:pt x="59842" y="314083"/>
                </a:lnTo>
                <a:lnTo>
                  <a:pt x="43802" y="267195"/>
                </a:lnTo>
                <a:lnTo>
                  <a:pt x="38176" y="216128"/>
                </a:lnTo>
                <a:lnTo>
                  <a:pt x="43700" y="165544"/>
                </a:lnTo>
                <a:lnTo>
                  <a:pt x="59448" y="119037"/>
                </a:lnTo>
                <a:lnTo>
                  <a:pt x="84175" y="77952"/>
                </a:lnTo>
                <a:lnTo>
                  <a:pt x="116624" y="43548"/>
                </a:lnTo>
                <a:lnTo>
                  <a:pt x="155574" y="17119"/>
                </a:lnTo>
                <a:lnTo>
                  <a:pt x="199770" y="0"/>
                </a:lnTo>
                <a:close/>
              </a:path>
            </a:pathLst>
          </a:custGeom>
          <a:solidFill>
            <a:srgbClr val="EDC341"/>
          </a:solidFill>
        </p:spPr>
        <p:txBody>
          <a:bodyPr wrap="square" lIns="0" tIns="0" rIns="0" bIns="0" rtlCol="0"/>
          <a:lstStyle/>
          <a:p>
            <a:endParaRPr dirty="0"/>
          </a:p>
        </p:txBody>
      </p:sp>
    </p:spTree>
  </p:cSld>
  <p:clrMapOvr>
    <a:masterClrMapping/>
  </p:clrMapOvr>
</p:sld>
</file>

<file path=ppt/theme/theme1.xml><?xml version="1.0" encoding="utf-8"?>
<a:theme xmlns:a="http://schemas.openxmlformats.org/drawingml/2006/main" name="Office Theme">
  <a:themeElements>
    <a:clrScheme name="Dealer Brand">
      <a:dk1>
        <a:sysClr val="windowText" lastClr="000000"/>
      </a:dk1>
      <a:lt1>
        <a:sysClr val="window" lastClr="FFFFFF"/>
      </a:lt1>
      <a:dk2>
        <a:srgbClr val="44546A"/>
      </a:dk2>
      <a:lt2>
        <a:srgbClr val="E7E6E6"/>
      </a:lt2>
      <a:accent1>
        <a:srgbClr val="1F3B57"/>
      </a:accent1>
      <a:accent2>
        <a:srgbClr val="D99A1E"/>
      </a:accent2>
      <a:accent3>
        <a:srgbClr val="A5A5A5"/>
      </a:accent3>
      <a:accent4>
        <a:srgbClr val="FFC000"/>
      </a:accent4>
      <a:accent5>
        <a:srgbClr val="5B9BD5"/>
      </a:accent5>
      <a:accent6>
        <a:srgbClr val="70AD47"/>
      </a:accent6>
      <a:hlink>
        <a:srgbClr val="0563C1"/>
      </a:hlink>
      <a:folHlink>
        <a:srgbClr val="954F72"/>
      </a:folHlink>
    </a:clrScheme>
    <a:fontScheme name="Dealer Fonts">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916</Words>
  <Application>Microsoft Office PowerPoint</Application>
  <PresentationFormat>Custom</PresentationFormat>
  <Paragraphs>97</Paragraphs>
  <Slides>2</Slides>
  <Notes>2</Notes>
  <HiddenSlides>1</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2</vt:i4>
      </vt:variant>
    </vt:vector>
  </HeadingPairs>
  <TitlesOfParts>
    <vt:vector size="4" baseType="lpstr">
      <vt:lpstr>Arial</vt:lpstr>
      <vt:lpstr>Office Theme</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 Cast Dealer Template</dc:title>
  <dc:subject>PptxGenJS Presentation</dc:subject>
  <dc:creator>PptxGenJS</dc:creator>
  <cp:lastModifiedBy>Terry Wolfer</cp:lastModifiedBy>
  <cp:revision>1</cp:revision>
  <dcterms:created xsi:type="dcterms:W3CDTF">2026-10-05T21:26:23Z</dcterms:created>
  <dcterms:modified xsi:type="dcterms:W3CDTF">2026-10-05T21:30:25Z</dcterms:modified>
</cp:coreProperties>
</file>