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56876" cy="10693634"/>
  <p:notesSz cx="10693634" cy="755687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DEALER TALK TRACK (not printed)
1. Start with white: most rooms are sold on Classic White 3000K. Point to the white collage.
2. Then show color: "What colors are you loving right now?" Set it from the app on the spot.
3. Walk the features table: pick the two or three rows that matter to this client.
Quote Classic White 3000K as the base and Color Cast as the alternate on every proposal.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ealer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46304"/>
            <a:ext cx="2240280" cy="79343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26080" y="128016"/>
            <a:ext cx="42650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[Dealer Name]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2926080" y="420624"/>
            <a:ext cx="42650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[Your tagline, e.g. Lighting Design and Installation]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2926080" y="612648"/>
            <a:ext cx="42650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[000.000.0000]   |   [yourwebsite.com]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926080" y="832104"/>
            <a:ext cx="42650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8E918B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[City, State]   |   [License #]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0" y="1042416"/>
            <a:ext cx="7556876" cy="6400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65760" y="12161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Style with perfect white light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65760" y="1545336"/>
            <a:ext cx="1463040" cy="1691640"/>
          </a:xfrm>
          <a:prstGeom prst="roundRect">
            <a:avLst>
              <a:gd name="adj" fmla="val 5000"/>
            </a:avLst>
          </a:prstGeom>
          <a:solidFill>
            <a:srgbClr val="F2F3EE"/>
          </a:solidFill>
          <a:ln/>
        </p:spPr>
      </p:sp>
      <p:sp>
        <p:nvSpPr>
          <p:cNvPr id="10" name="Shape 7"/>
          <p:cNvSpPr/>
          <p:nvPr/>
        </p:nvSpPr>
        <p:spPr>
          <a:xfrm>
            <a:off x="502920" y="1709928"/>
            <a:ext cx="1188720" cy="292608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11" name="Shape 8"/>
          <p:cNvSpPr/>
          <p:nvPr/>
        </p:nvSpPr>
        <p:spPr>
          <a:xfrm>
            <a:off x="530352" y="1737360"/>
            <a:ext cx="1133856" cy="237744"/>
          </a:xfrm>
          <a:prstGeom prst="rect">
            <a:avLst/>
          </a:prstGeom>
          <a:solidFill>
            <a:srgbClr val="FFC98E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2920" y="170992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3000K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502920" y="2112264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 White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3000K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502920" y="2505456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fixed white. Simple, clean, and efficient for task and accent lighting.</a:t>
            </a:r>
            <a:endParaRPr lang="en-US" sz="800" dirty="0"/>
          </a:p>
        </p:txBody>
      </p:sp>
      <p:pic>
        <p:nvPicPr>
          <p:cNvPr id="15" name="Image 1" descr="gl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004" y="1545336"/>
            <a:ext cx="777240" cy="7772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965960" y="2322576"/>
            <a:ext cx="25533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3000K is a warm-neutral white that balances clarity and material beauty.</a:t>
            </a:r>
            <a:endParaRPr lang="en-US" sz="850" dirty="0"/>
          </a:p>
        </p:txBody>
      </p:sp>
      <p:sp>
        <p:nvSpPr>
          <p:cNvPr id="17" name="Shape 13"/>
          <p:cNvSpPr/>
          <p:nvPr/>
        </p:nvSpPr>
        <p:spPr>
          <a:xfrm>
            <a:off x="2039112" y="2734056"/>
            <a:ext cx="2407023" cy="475488"/>
          </a:xfrm>
          <a:prstGeom prst="roundRect">
            <a:avLst>
              <a:gd name="adj" fmla="val 15385"/>
            </a:avLst>
          </a:prstGeom>
          <a:solidFill>
            <a:srgbClr val="525558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2103120" y="2734056"/>
            <a:ext cx="2279007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Creates a warm, inviting atmosphere that supports focus or comfort.</a:t>
            </a:r>
            <a:endParaRPr lang="en-US" sz="800" dirty="0"/>
          </a:p>
        </p:txBody>
      </p:sp>
      <p:pic>
        <p:nvPicPr>
          <p:cNvPr id="19" name="Image 2" descr="pdfimg/i-00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447" y="1545336"/>
            <a:ext cx="2534669" cy="169164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107807" y="3264408"/>
            <a:ext cx="3083309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650" i="1" dirty="0">
                <a:solidFill>
                  <a:srgbClr val="8E918B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interacts with architecture to create depth rather than flat, uniformly lit spaces.</a:t>
            </a:r>
            <a:endParaRPr lang="en-US" sz="650" dirty="0"/>
          </a:p>
        </p:txBody>
      </p:sp>
      <p:sp>
        <p:nvSpPr>
          <p:cNvPr id="21" name="Shape 16"/>
          <p:cNvSpPr/>
          <p:nvPr/>
        </p:nvSpPr>
        <p:spPr>
          <a:xfrm>
            <a:off x="365760" y="3474720"/>
            <a:ext cx="6825356" cy="365760"/>
          </a:xfrm>
          <a:prstGeom prst="roundRect">
            <a:avLst>
              <a:gd name="adj" fmla="val 20000"/>
            </a:avLst>
          </a:prstGeom>
          <a:solidFill>
            <a:srgbClr val="2E3033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54787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804672" y="3474720"/>
            <a:ext cx="6276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accent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Seamless, dot-free options:  </a:t>
            </a:r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 Leaf PhosCore™ tape produces one continuous line of light with no visible dots, even reflected in glossy counters, tile, and floors.</a:t>
            </a:r>
            <a:endParaRPr lang="en-US" sz="800" dirty="0"/>
          </a:p>
        </p:txBody>
      </p:sp>
      <p:sp>
        <p:nvSpPr>
          <p:cNvPr id="24" name="Text 18"/>
          <p:cNvSpPr txBox="1"/>
          <p:nvPr/>
        </p:nvSpPr>
        <p:spPr>
          <a:xfrm>
            <a:off x="365760" y="395020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 the mood with colored light</a:t>
            </a:r>
            <a:endParaRPr lang="en-US" sz="1500" dirty="0"/>
          </a:p>
        </p:txBody>
      </p:sp>
      <p:sp>
        <p:nvSpPr>
          <p:cNvPr id="25" name="Shape 19"/>
          <p:cNvSpPr/>
          <p:nvPr/>
        </p:nvSpPr>
        <p:spPr>
          <a:xfrm>
            <a:off x="365760" y="4279392"/>
            <a:ext cx="1463040" cy="1691640"/>
          </a:xfrm>
          <a:prstGeom prst="roundRect">
            <a:avLst>
              <a:gd name="adj" fmla="val 5000"/>
            </a:avLst>
          </a:prstGeom>
          <a:solidFill>
            <a:srgbClr val="F2F3EE"/>
          </a:solidFill>
          <a:ln/>
        </p:spPr>
      </p:sp>
      <p:sp>
        <p:nvSpPr>
          <p:cNvPr id="26" name="Shape 20"/>
          <p:cNvSpPr/>
          <p:nvPr/>
        </p:nvSpPr>
        <p:spPr>
          <a:xfrm>
            <a:off x="502920" y="4443984"/>
            <a:ext cx="1188720" cy="292608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27" name="Shape 21"/>
          <p:cNvSpPr/>
          <p:nvPr/>
        </p:nvSpPr>
        <p:spPr>
          <a:xfrm>
            <a:off x="530352" y="4471416"/>
            <a:ext cx="341376" cy="237744"/>
          </a:xfrm>
          <a:prstGeom prst="rect">
            <a:avLst/>
          </a:prstGeom>
          <a:solidFill>
            <a:srgbClr val="E53935"/>
          </a:solidFill>
          <a:ln/>
        </p:spPr>
      </p:sp>
      <p:sp>
        <p:nvSpPr>
          <p:cNvPr id="28" name="Shape 22"/>
          <p:cNvSpPr/>
          <p:nvPr/>
        </p:nvSpPr>
        <p:spPr>
          <a:xfrm>
            <a:off x="926592" y="4471416"/>
            <a:ext cx="341376" cy="237744"/>
          </a:xfrm>
          <a:prstGeom prst="rect">
            <a:avLst/>
          </a:prstGeom>
          <a:solidFill>
            <a:srgbClr val="43A047"/>
          </a:solidFill>
          <a:ln/>
        </p:spPr>
      </p:sp>
      <p:sp>
        <p:nvSpPr>
          <p:cNvPr id="29" name="Shape 23"/>
          <p:cNvSpPr/>
          <p:nvPr/>
        </p:nvSpPr>
        <p:spPr>
          <a:xfrm>
            <a:off x="1322832" y="4471416"/>
            <a:ext cx="341376" cy="237744"/>
          </a:xfrm>
          <a:prstGeom prst="rect">
            <a:avLst/>
          </a:prstGeom>
          <a:solidFill>
            <a:srgbClr val="1E88E5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502920" y="48463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 Cast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Multi-Color</a:t>
            </a:r>
            <a:endParaRPr lang="en-US" sz="1100" dirty="0"/>
          </a:p>
        </p:txBody>
      </p:sp>
      <p:sp>
        <p:nvSpPr>
          <p:cNvPr id="31" name="Text 25"/>
          <p:cNvSpPr txBox="1"/>
          <p:nvPr/>
        </p:nvSpPr>
        <p:spPr>
          <a:xfrm>
            <a:off x="502920" y="5239512"/>
            <a:ext cx="1188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of colors for accents, parties, holidays, and game day.</a:t>
            </a:r>
            <a:endParaRPr lang="en-US" sz="800" dirty="0"/>
          </a:p>
        </p:txBody>
      </p:sp>
      <p:pic>
        <p:nvPicPr>
          <p:cNvPr id="32" name="Image 4" descr="pdfimg/i-010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9432" y="4297680"/>
            <a:ext cx="786384" cy="761476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1965960" y="5120640"/>
            <a:ext cx="255332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Colors available by mixing primary colors, including variations of white.</a:t>
            </a:r>
            <a:endParaRPr lang="en-US" sz="850" dirty="0"/>
          </a:p>
        </p:txBody>
      </p:sp>
      <p:sp>
        <p:nvSpPr>
          <p:cNvPr id="34" name="Shape 27"/>
          <p:cNvSpPr/>
          <p:nvPr/>
        </p:nvSpPr>
        <p:spPr>
          <a:xfrm>
            <a:off x="2039112" y="5468112"/>
            <a:ext cx="2407023" cy="475488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2103120" y="5468112"/>
            <a:ext cx="2279007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 the look anytime without altering surfaces or décor.</a:t>
            </a:r>
            <a:endParaRPr lang="en-US" sz="800" dirty="0"/>
          </a:p>
        </p:txBody>
      </p:sp>
      <p:pic>
        <p:nvPicPr>
          <p:cNvPr id="36" name="Image 5" descr="pdfimg/i-009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447" y="4279392"/>
            <a:ext cx="2534669" cy="1691640"/>
          </a:xfrm>
          <a:prstGeom prst="rect">
            <a:avLst/>
          </a:prstGeom>
        </p:spPr>
      </p:pic>
      <p:sp>
        <p:nvSpPr>
          <p:cNvPr id="37" name="Shape 29"/>
          <p:cNvSpPr/>
          <p:nvPr/>
        </p:nvSpPr>
        <p:spPr>
          <a:xfrm>
            <a:off x="5237982" y="4942332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16181A">
              <a:alpha val="85000"/>
            </a:srgbClr>
          </a:solidFill>
          <a:ln w="9525">
            <a:solidFill>
              <a:srgbClr val="FFFFFF"/>
            </a:solidFill>
            <a:prstDash val="solid"/>
          </a:ln>
        </p:spPr>
      </p:sp>
      <p:pic>
        <p:nvPicPr>
          <p:cNvPr id="38" name="Image 6" descr="badg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846" y="4988052"/>
            <a:ext cx="274320" cy="274320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5603742" y="4942332"/>
            <a:ext cx="969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 CAST</a:t>
            </a:r>
            <a:pPr indent="0" marL="0">
              <a:buNone/>
            </a:pPr>
            <a:r>
              <a:rPr lang="en-US" sz="500" baseline="30000" spc="100" kern="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™</a:t>
            </a:r>
            <a:endParaRPr lang="en-US" sz="850" dirty="0"/>
          </a:p>
        </p:txBody>
      </p:sp>
      <p:sp>
        <p:nvSpPr>
          <p:cNvPr id="40" name="Text 31"/>
          <p:cNvSpPr txBox="1"/>
          <p:nvPr/>
        </p:nvSpPr>
        <p:spPr>
          <a:xfrm>
            <a:off x="4107807" y="5998464"/>
            <a:ext cx="3083309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650" i="1" dirty="0">
                <a:solidFill>
                  <a:srgbClr val="8E918B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Cast lighting: change the look anytime without altering surfaces or décor.</a:t>
            </a:r>
            <a:endParaRPr lang="en-US" sz="650" dirty="0"/>
          </a:p>
        </p:txBody>
      </p:sp>
      <p:sp>
        <p:nvSpPr>
          <p:cNvPr id="41" name="Text 32"/>
          <p:cNvSpPr txBox="1"/>
          <p:nvPr/>
        </p:nvSpPr>
        <p:spPr>
          <a:xfrm>
            <a:off x="365760" y="620877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Features, functions, and benefits</a:t>
            </a:r>
            <a:endParaRPr lang="en-US" sz="15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6528816"/>
          <a:ext cx="6825356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2514600"/>
                <a:gridCol w="2710556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Feature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What it does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What it means for you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Slim, flexible strip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Fits under cabinets, in coves, on steps, and in tight spaces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Light exactly where you need it, with the fixture out of sight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Seamless, dot-free glow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Blends LEDs into one continuous line of light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Clean reflections on glossy counters, tile, and floors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90+ CRI white light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Shows colors much the way daylight does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Finishes, food, and skin tones look natural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Dimmable, color on demand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Adjusts brightness; Color Cast adds any color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One room, many moods: work, relax, entertain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Indirect, reflected light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Softens glare and harsh shadows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Easier on the eyes, and rooms feel larger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Smart control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App, voice, wall remotes, scenes, and schedules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Convenience from anywhere; never come home to a dark house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Energy-efficient LED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Low wattage and long service life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Lower energy use and less upkeep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18288" marB="182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</a:tr>
            </a:tbl>
          </a:graphicData>
        </a:graphic>
      </p:graphicFrame>
      <p:pic>
        <p:nvPicPr>
          <p:cNvPr id="43" name="Image 7" descr="pdfimg/i-019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" y="8631936"/>
            <a:ext cx="601915" cy="1567922"/>
          </a:xfrm>
          <a:prstGeom prst="rect">
            <a:avLst/>
          </a:prstGeom>
        </p:spPr>
      </p:pic>
      <p:pic>
        <p:nvPicPr>
          <p:cNvPr id="44" name="Image 8" descr="un/ppt/media/image6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963" y="8631936"/>
            <a:ext cx="1310389" cy="1567922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2387791" y="8631936"/>
            <a:ext cx="186416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Control it your way</a:t>
            </a:r>
            <a:endParaRPr lang="en-US" sz="1300" dirty="0"/>
          </a:p>
        </p:txBody>
      </p:sp>
      <p:sp>
        <p:nvSpPr>
          <p:cNvPr id="46" name="Text 34"/>
          <p:cNvSpPr txBox="1"/>
          <p:nvPr/>
        </p:nvSpPr>
        <p:spPr>
          <a:xfrm>
            <a:off x="2387791" y="8924544"/>
            <a:ext cx="1864169" cy="127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Tap or speak: dim, brighten, and change color via the app or smart assistant</a:t>
            </a:r>
            <a:endParaRPr lang="en-US" sz="7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Stylish, removable in-wall remote / switch for everyday use</a:t>
            </a:r>
            <a:endParaRPr lang="en-US" sz="7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Scenes for cooking, movie night, and entertaining</a:t>
            </a:r>
            <a:endParaRPr lang="en-US" sz="7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Schedules and timers: wake to a gentle glow, come home to a lit house</a:t>
            </a:r>
            <a:endParaRPr lang="en-US" sz="750" dirty="0"/>
          </a:p>
        </p:txBody>
      </p:sp>
      <p:sp>
        <p:nvSpPr>
          <p:cNvPr id="47" name="Shape 35"/>
          <p:cNvSpPr/>
          <p:nvPr/>
        </p:nvSpPr>
        <p:spPr>
          <a:xfrm>
            <a:off x="4389120" y="8631936"/>
            <a:ext cx="2801996" cy="1567922"/>
          </a:xfrm>
          <a:prstGeom prst="roundRect">
            <a:avLst>
              <a:gd name="adj" fmla="val 4666"/>
            </a:avLst>
          </a:prstGeom>
          <a:solidFill>
            <a:srgbClr val="F2F3EE"/>
          </a:solidFill>
          <a:ln/>
        </p:spPr>
      </p:sp>
      <p:pic>
        <p:nvPicPr>
          <p:cNvPr id="4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17136" y="8705088"/>
            <a:ext cx="219456" cy="219456"/>
          </a:xfrm>
          <a:prstGeom prst="rect">
            <a:avLst/>
          </a:prstGeom>
        </p:spPr>
      </p:pic>
      <p:sp>
        <p:nvSpPr>
          <p:cNvPr id="49" name="Text 36"/>
          <p:cNvSpPr txBox="1"/>
          <p:nvPr/>
        </p:nvSpPr>
        <p:spPr>
          <a:xfrm>
            <a:off x="4791456" y="8677656"/>
            <a:ext cx="23447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 professional install?</a:t>
            </a:r>
            <a:endParaRPr lang="en-US" sz="1250" dirty="0"/>
          </a:p>
        </p:txBody>
      </p:sp>
      <p:sp>
        <p:nvSpPr>
          <p:cNvPr id="50" name="Text 37"/>
          <p:cNvSpPr txBox="1"/>
          <p:nvPr/>
        </p:nvSpPr>
        <p:spPr>
          <a:xfrm>
            <a:off x="4535424" y="8979408"/>
            <a:ext cx="2527676" cy="1000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supplies sized to each run for reliable performance</a:t>
            </a:r>
            <a:endParaRPr lang="en-US" sz="7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wire gauge for even brightness from end to end</a:t>
            </a:r>
            <a:endParaRPr lang="en-US" sz="7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Clean, concealed wiring and finished setup details</a:t>
            </a:r>
            <a:endParaRPr lang="en-US" sz="7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Local support from the pro who designed your lighting</a:t>
            </a:r>
            <a:endParaRPr lang="en-US" sz="750" dirty="0"/>
          </a:p>
        </p:txBody>
      </p:sp>
      <p:sp>
        <p:nvSpPr>
          <p:cNvPr id="51" name="Text 38"/>
          <p:cNvSpPr txBox="1"/>
          <p:nvPr/>
        </p:nvSpPr>
        <p:spPr>
          <a:xfrm>
            <a:off x="4535424" y="9962114"/>
            <a:ext cx="25276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i="1" dirty="0">
                <a:solidFill>
                  <a:schemeClr val="accent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Ask us for a live demo in your own space.</a:t>
            </a:r>
            <a:endParaRPr lang="en-US" sz="800" dirty="0"/>
          </a:p>
        </p:txBody>
      </p:sp>
      <p:sp>
        <p:nvSpPr>
          <p:cNvPr id="52" name="Shape 39"/>
          <p:cNvSpPr/>
          <p:nvPr/>
        </p:nvSpPr>
        <p:spPr>
          <a:xfrm>
            <a:off x="0" y="10309586"/>
            <a:ext cx="7556876" cy="384048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53" name="Text 40"/>
          <p:cNvSpPr txBox="1"/>
          <p:nvPr/>
        </p:nvSpPr>
        <p:spPr>
          <a:xfrm>
            <a:off x="694944" y="10309586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9CBC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LED tape lighting by </a:t>
            </a:r>
            <a:pPr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 LEAF</a:t>
            </a:r>
            <a:endParaRPr lang="en-US" sz="750" dirty="0"/>
          </a:p>
        </p:txBody>
      </p:sp>
      <p:sp>
        <p:nvSpPr>
          <p:cNvPr id="54" name="Text 41"/>
          <p:cNvSpPr txBox="1"/>
          <p:nvPr/>
        </p:nvSpPr>
        <p:spPr>
          <a:xfrm>
            <a:off x="3350636" y="10309586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[Dealer Name]   |   [000.000.0000]   |   [yourwebsite.com]</a:t>
            </a:r>
            <a:endParaRPr lang="en-US" sz="850" dirty="0"/>
          </a:p>
        </p:txBody>
      </p:sp>
      <p:sp>
        <p:nvSpPr>
          <p:cNvPr id="950" name="Lighting Leaf Mark 1"/>
          <p:cNvSpPr/>
          <p:nvPr/>
        </p:nvSpPr>
        <p:spPr>
          <a:xfrm>
            <a:off x="365760" y="10378165"/>
            <a:ext cx="220326" cy="111693"/>
          </a:xfrm>
          <a:custGeom>
            <a:avLst/>
            <a:gdLst/>
            <a:ahLst/>
            <a:cxnLst/>
            <a:rect l="l" t="t" r="r" b="b"/>
            <a:pathLst>
              <a:path w="457200" h="231775">
                <a:moveTo>
                  <a:pt x="248881" y="0"/>
                </a:moveTo>
                <a:lnTo>
                  <a:pt x="201980" y="4597"/>
                </a:lnTo>
                <a:lnTo>
                  <a:pt x="158000" y="17805"/>
                </a:lnTo>
                <a:lnTo>
                  <a:pt x="117716" y="38798"/>
                </a:lnTo>
                <a:lnTo>
                  <a:pt x="81953" y="66763"/>
                </a:lnTo>
                <a:lnTo>
                  <a:pt x="51498" y="100812"/>
                </a:lnTo>
                <a:lnTo>
                  <a:pt x="27152" y="140131"/>
                </a:lnTo>
                <a:lnTo>
                  <a:pt x="9715" y="183870"/>
                </a:lnTo>
                <a:lnTo>
                  <a:pt x="0" y="231190"/>
                </a:lnTo>
                <a:lnTo>
                  <a:pt x="15887" y="186715"/>
                </a:lnTo>
                <a:lnTo>
                  <a:pt x="39052" y="146621"/>
                </a:lnTo>
                <a:lnTo>
                  <a:pt x="68643" y="111836"/>
                </a:lnTo>
                <a:lnTo>
                  <a:pt x="103797" y="83210"/>
                </a:lnTo>
                <a:lnTo>
                  <a:pt x="143687" y="61658"/>
                </a:lnTo>
                <a:lnTo>
                  <a:pt x="187452" y="48082"/>
                </a:lnTo>
                <a:lnTo>
                  <a:pt x="234226" y="43357"/>
                </a:lnTo>
                <a:lnTo>
                  <a:pt x="278790" y="47637"/>
                </a:lnTo>
                <a:lnTo>
                  <a:pt x="320649" y="59969"/>
                </a:lnTo>
                <a:lnTo>
                  <a:pt x="359079" y="79603"/>
                </a:lnTo>
                <a:lnTo>
                  <a:pt x="393357" y="105740"/>
                </a:lnTo>
                <a:lnTo>
                  <a:pt x="378523" y="107073"/>
                </a:lnTo>
                <a:lnTo>
                  <a:pt x="364121" y="111125"/>
                </a:lnTo>
                <a:lnTo>
                  <a:pt x="349745" y="117259"/>
                </a:lnTo>
                <a:lnTo>
                  <a:pt x="335000" y="124891"/>
                </a:lnTo>
                <a:lnTo>
                  <a:pt x="303403" y="143167"/>
                </a:lnTo>
                <a:lnTo>
                  <a:pt x="269925" y="159029"/>
                </a:lnTo>
                <a:lnTo>
                  <a:pt x="231609" y="165620"/>
                </a:lnTo>
                <a:lnTo>
                  <a:pt x="185496" y="156121"/>
                </a:lnTo>
                <a:lnTo>
                  <a:pt x="231851" y="181216"/>
                </a:lnTo>
                <a:lnTo>
                  <a:pt x="278904" y="185305"/>
                </a:lnTo>
                <a:lnTo>
                  <a:pt x="326542" y="173202"/>
                </a:lnTo>
                <a:lnTo>
                  <a:pt x="374662" y="149745"/>
                </a:lnTo>
                <a:lnTo>
                  <a:pt x="409511" y="131914"/>
                </a:lnTo>
                <a:lnTo>
                  <a:pt x="435330" y="121754"/>
                </a:lnTo>
                <a:lnTo>
                  <a:pt x="451358" y="117144"/>
                </a:lnTo>
                <a:lnTo>
                  <a:pt x="456869" y="116078"/>
                </a:lnTo>
                <a:lnTo>
                  <a:pt x="452386" y="108254"/>
                </a:lnTo>
                <a:lnTo>
                  <a:pt x="413778" y="64922"/>
                </a:lnTo>
                <a:lnTo>
                  <a:pt x="378307" y="37731"/>
                </a:lnTo>
                <a:lnTo>
                  <a:pt x="338480" y="17310"/>
                </a:lnTo>
                <a:lnTo>
                  <a:pt x="295097" y="4457"/>
                </a:lnTo>
                <a:lnTo>
                  <a:pt x="248881" y="0"/>
                </a:lnTo>
                <a:close/>
              </a:path>
            </a:pathLst>
          </a:custGeom>
          <a:solidFill>
            <a:srgbClr val="8199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Lighting Leaf Mark 2"/>
          <p:cNvSpPr/>
          <p:nvPr/>
        </p:nvSpPr>
        <p:spPr>
          <a:xfrm>
            <a:off x="374572" y="10416354"/>
            <a:ext cx="97004" cy="208698"/>
          </a:xfrm>
          <a:custGeom>
            <a:avLst/>
            <a:gdLst/>
            <a:ahLst/>
            <a:cxnLst/>
            <a:rect l="l" t="t" r="r" b="b"/>
            <a:pathLst>
              <a:path w="201295" h="433070">
                <a:moveTo>
                  <a:pt x="199770" y="0"/>
                </a:moveTo>
                <a:lnTo>
                  <a:pt x="153606" y="8369"/>
                </a:lnTo>
                <a:lnTo>
                  <a:pt x="111404" y="26530"/>
                </a:lnTo>
                <a:lnTo>
                  <a:pt x="74345" y="53263"/>
                </a:lnTo>
                <a:lnTo>
                  <a:pt x="43522" y="87388"/>
                </a:lnTo>
                <a:lnTo>
                  <a:pt x="20104" y="127723"/>
                </a:lnTo>
                <a:lnTo>
                  <a:pt x="5206" y="173075"/>
                </a:lnTo>
                <a:lnTo>
                  <a:pt x="0" y="222262"/>
                </a:lnTo>
                <a:lnTo>
                  <a:pt x="5626" y="273329"/>
                </a:lnTo>
                <a:lnTo>
                  <a:pt x="21678" y="320205"/>
                </a:lnTo>
                <a:lnTo>
                  <a:pt x="46837" y="361556"/>
                </a:lnTo>
                <a:lnTo>
                  <a:pt x="79844" y="396049"/>
                </a:lnTo>
                <a:lnTo>
                  <a:pt x="119418" y="422351"/>
                </a:lnTo>
                <a:lnTo>
                  <a:pt x="146519" y="432473"/>
                </a:lnTo>
                <a:lnTo>
                  <a:pt x="201104" y="432473"/>
                </a:lnTo>
                <a:lnTo>
                  <a:pt x="157606" y="416229"/>
                </a:lnTo>
                <a:lnTo>
                  <a:pt x="118021" y="389940"/>
                </a:lnTo>
                <a:lnTo>
                  <a:pt x="85001" y="355447"/>
                </a:lnTo>
                <a:lnTo>
                  <a:pt x="59842" y="314083"/>
                </a:lnTo>
                <a:lnTo>
                  <a:pt x="43802" y="267195"/>
                </a:lnTo>
                <a:lnTo>
                  <a:pt x="38176" y="216128"/>
                </a:lnTo>
                <a:lnTo>
                  <a:pt x="43700" y="165544"/>
                </a:lnTo>
                <a:lnTo>
                  <a:pt x="59448" y="119037"/>
                </a:lnTo>
                <a:lnTo>
                  <a:pt x="84175" y="77952"/>
                </a:lnTo>
                <a:lnTo>
                  <a:pt x="116624" y="43548"/>
                </a:lnTo>
                <a:lnTo>
                  <a:pt x="155574" y="17119"/>
                </a:lnTo>
                <a:lnTo>
                  <a:pt x="199770" y="0"/>
                </a:lnTo>
                <a:close/>
              </a:path>
            </a:pathLst>
          </a:custGeom>
          <a:solidFill>
            <a:srgbClr val="EDC34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56876" cy="1005840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82880"/>
            <a:ext cx="68253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Make this sheet yours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594360"/>
            <a:ext cx="68253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BC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Dealer setup guide. About 5 minutes in PowerPoint. This page is hidden and will not print.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365760" y="1325880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65760" y="132588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</a:t>
            </a:r>
            <a:endParaRPr lang="en-US" sz="18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362456"/>
            <a:ext cx="237744" cy="23774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371600" y="1325880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 your logo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673352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Right-click the YOUR LOGO box, choose Change Picture, then From a File. Your logo drops in at the same size and position. A PNG with a transparent background works best.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65760" y="225856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65760" y="22585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8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295144"/>
            <a:ext cx="237744" cy="23774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371600" y="2258568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 your info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1051560" y="2606040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Click each [bracket] field and type over it: dealer name, tagline, phone, website, city, and license number. The footer has a second set of fields. Delete the brackets.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65760" y="3191256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365760" y="319125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</a:t>
            </a:r>
            <a:endParaRPr lang="en-US" sz="18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3227832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371600" y="3191256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 your brand color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1051560" y="3538728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Design tab &gt; Variants &gt; Colors &gt; Customize Colors. Set Accent 1 to your main brand color and Accent 2 to your secondary color, then Save. Every accent on the sheet updates at once.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365760" y="4123944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365760" y="412394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</a:t>
            </a:r>
            <a:endParaRPr lang="en-US" sz="18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4160520"/>
            <a:ext cx="237744" cy="237744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371600" y="4123944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Match your fonts (optional)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1051560" y="4471416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Design tab &gt; Variants &gt; Fonts &gt; Customize Fonts. Set Heading and Body to your brand fonts. The sheet uses Arial by default so it opens the same on any computer.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65760" y="5056632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365760" y="50566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</a:t>
            </a:r>
            <a:endParaRPr lang="en-US" sz="18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5093208"/>
            <a:ext cx="237744" cy="237744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1371600" y="5056632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Save and print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1051560" y="5404104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 &gt; Export &gt; PDF for email and your website. To print, print slide 1 only and choose Fit to Page. Save your finished copy as your own master so you only do this once.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365760" y="6172200"/>
            <a:ext cx="6825356" cy="2331720"/>
          </a:xfrm>
          <a:prstGeom prst="roundRect">
            <a:avLst>
              <a:gd name="adj" fmla="val 3137"/>
            </a:avLst>
          </a:prstGeom>
          <a:solidFill>
            <a:srgbClr val="F2F3EE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" y="6318504"/>
            <a:ext cx="274320" cy="27432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96112" y="630021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Co-brand rules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566928" y="6720840"/>
            <a:ext cx="64230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brand leads. Your logo, color, and contact info go at the top and in the footer.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the "LED tape lighting by Lighting Leaf" credit in the footer.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the PhosCore™ and Color Cast™ names and marks as shown.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product descriptions as written. Check with Lighting Leaf before changing product claims.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may swap the room photos for your own installed job photos.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Arizona contractors: include your ROC license number where required.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365760" y="8732520"/>
            <a:ext cx="6825356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chemeClr val="accent1"/>
            </a:solidFill>
            <a:prstDash val="dash"/>
          </a:ln>
        </p:spPr>
      </p:sp>
      <p:sp>
        <p:nvSpPr>
          <p:cNvPr id="35" name="Text 27"/>
          <p:cNvSpPr txBox="1"/>
          <p:nvPr/>
        </p:nvSpPr>
        <p:spPr>
          <a:xfrm>
            <a:off x="594360" y="8796528"/>
            <a:ext cx="636815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 help or want us to set it up for you?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Send your logo, brand colors, and contact info to Lighting Leaf dealer support: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sales@lightingleaf.com   |   602.625.8608</a:t>
            </a:r>
            <a:endParaRPr lang="en-US" sz="1000" dirty="0"/>
          </a:p>
        </p:txBody>
      </p:sp>
      <p:sp>
        <p:nvSpPr>
          <p:cNvPr id="36" name="Shape 28"/>
          <p:cNvSpPr/>
          <p:nvPr/>
        </p:nvSpPr>
        <p:spPr>
          <a:xfrm>
            <a:off x="0" y="10309586"/>
            <a:ext cx="7556876" cy="384048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694944" y="10309586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9CBC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LED tape lighting by </a:t>
            </a:r>
            <a:pPr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 LEAF</a:t>
            </a:r>
            <a:endParaRPr lang="en-US" sz="750" dirty="0"/>
          </a:p>
        </p:txBody>
      </p:sp>
      <p:sp>
        <p:nvSpPr>
          <p:cNvPr id="38" name="Text 30"/>
          <p:cNvSpPr txBox="1"/>
          <p:nvPr/>
        </p:nvSpPr>
        <p:spPr>
          <a:xfrm>
            <a:off x="5362316" y="1030958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lightingleaf.com</a:t>
            </a:r>
            <a:endParaRPr lang="en-US" sz="900" dirty="0"/>
          </a:p>
        </p:txBody>
      </p:sp>
      <p:sp>
        <p:nvSpPr>
          <p:cNvPr id="950" name="Lighting Leaf Mark 1"/>
          <p:cNvSpPr/>
          <p:nvPr/>
        </p:nvSpPr>
        <p:spPr>
          <a:xfrm>
            <a:off x="365760" y="10378165"/>
            <a:ext cx="220326" cy="111693"/>
          </a:xfrm>
          <a:custGeom>
            <a:avLst/>
            <a:gdLst/>
            <a:ahLst/>
            <a:cxnLst/>
            <a:rect l="l" t="t" r="r" b="b"/>
            <a:pathLst>
              <a:path w="457200" h="231775">
                <a:moveTo>
                  <a:pt x="248881" y="0"/>
                </a:moveTo>
                <a:lnTo>
                  <a:pt x="201980" y="4597"/>
                </a:lnTo>
                <a:lnTo>
                  <a:pt x="158000" y="17805"/>
                </a:lnTo>
                <a:lnTo>
                  <a:pt x="117716" y="38798"/>
                </a:lnTo>
                <a:lnTo>
                  <a:pt x="81953" y="66763"/>
                </a:lnTo>
                <a:lnTo>
                  <a:pt x="51498" y="100812"/>
                </a:lnTo>
                <a:lnTo>
                  <a:pt x="27152" y="140131"/>
                </a:lnTo>
                <a:lnTo>
                  <a:pt x="9715" y="183870"/>
                </a:lnTo>
                <a:lnTo>
                  <a:pt x="0" y="231190"/>
                </a:lnTo>
                <a:lnTo>
                  <a:pt x="15887" y="186715"/>
                </a:lnTo>
                <a:lnTo>
                  <a:pt x="39052" y="146621"/>
                </a:lnTo>
                <a:lnTo>
                  <a:pt x="68643" y="111836"/>
                </a:lnTo>
                <a:lnTo>
                  <a:pt x="103797" y="83210"/>
                </a:lnTo>
                <a:lnTo>
                  <a:pt x="143687" y="61658"/>
                </a:lnTo>
                <a:lnTo>
                  <a:pt x="187452" y="48082"/>
                </a:lnTo>
                <a:lnTo>
                  <a:pt x="234226" y="43357"/>
                </a:lnTo>
                <a:lnTo>
                  <a:pt x="278790" y="47637"/>
                </a:lnTo>
                <a:lnTo>
                  <a:pt x="320649" y="59969"/>
                </a:lnTo>
                <a:lnTo>
                  <a:pt x="359079" y="79603"/>
                </a:lnTo>
                <a:lnTo>
                  <a:pt x="393357" y="105740"/>
                </a:lnTo>
                <a:lnTo>
                  <a:pt x="378523" y="107073"/>
                </a:lnTo>
                <a:lnTo>
                  <a:pt x="364121" y="111125"/>
                </a:lnTo>
                <a:lnTo>
                  <a:pt x="349745" y="117259"/>
                </a:lnTo>
                <a:lnTo>
                  <a:pt x="335000" y="124891"/>
                </a:lnTo>
                <a:lnTo>
                  <a:pt x="303403" y="143167"/>
                </a:lnTo>
                <a:lnTo>
                  <a:pt x="269925" y="159029"/>
                </a:lnTo>
                <a:lnTo>
                  <a:pt x="231609" y="165620"/>
                </a:lnTo>
                <a:lnTo>
                  <a:pt x="185496" y="156121"/>
                </a:lnTo>
                <a:lnTo>
                  <a:pt x="231851" y="181216"/>
                </a:lnTo>
                <a:lnTo>
                  <a:pt x="278904" y="185305"/>
                </a:lnTo>
                <a:lnTo>
                  <a:pt x="326542" y="173202"/>
                </a:lnTo>
                <a:lnTo>
                  <a:pt x="374662" y="149745"/>
                </a:lnTo>
                <a:lnTo>
                  <a:pt x="409511" y="131914"/>
                </a:lnTo>
                <a:lnTo>
                  <a:pt x="435330" y="121754"/>
                </a:lnTo>
                <a:lnTo>
                  <a:pt x="451358" y="117144"/>
                </a:lnTo>
                <a:lnTo>
                  <a:pt x="456869" y="116078"/>
                </a:lnTo>
                <a:lnTo>
                  <a:pt x="452386" y="108254"/>
                </a:lnTo>
                <a:lnTo>
                  <a:pt x="413778" y="64922"/>
                </a:lnTo>
                <a:lnTo>
                  <a:pt x="378307" y="37731"/>
                </a:lnTo>
                <a:lnTo>
                  <a:pt x="338480" y="17310"/>
                </a:lnTo>
                <a:lnTo>
                  <a:pt x="295097" y="4457"/>
                </a:lnTo>
                <a:lnTo>
                  <a:pt x="248881" y="0"/>
                </a:lnTo>
                <a:close/>
              </a:path>
            </a:pathLst>
          </a:custGeom>
          <a:solidFill>
            <a:srgbClr val="8199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Lighting Leaf Mark 2"/>
          <p:cNvSpPr/>
          <p:nvPr/>
        </p:nvSpPr>
        <p:spPr>
          <a:xfrm>
            <a:off x="374572" y="10416354"/>
            <a:ext cx="97004" cy="208698"/>
          </a:xfrm>
          <a:custGeom>
            <a:avLst/>
            <a:gdLst/>
            <a:ahLst/>
            <a:cxnLst/>
            <a:rect l="l" t="t" r="r" b="b"/>
            <a:pathLst>
              <a:path w="201295" h="433070">
                <a:moveTo>
                  <a:pt x="199770" y="0"/>
                </a:moveTo>
                <a:lnTo>
                  <a:pt x="153606" y="8369"/>
                </a:lnTo>
                <a:lnTo>
                  <a:pt x="111404" y="26530"/>
                </a:lnTo>
                <a:lnTo>
                  <a:pt x="74345" y="53263"/>
                </a:lnTo>
                <a:lnTo>
                  <a:pt x="43522" y="87388"/>
                </a:lnTo>
                <a:lnTo>
                  <a:pt x="20104" y="127723"/>
                </a:lnTo>
                <a:lnTo>
                  <a:pt x="5206" y="173075"/>
                </a:lnTo>
                <a:lnTo>
                  <a:pt x="0" y="222262"/>
                </a:lnTo>
                <a:lnTo>
                  <a:pt x="5626" y="273329"/>
                </a:lnTo>
                <a:lnTo>
                  <a:pt x="21678" y="320205"/>
                </a:lnTo>
                <a:lnTo>
                  <a:pt x="46837" y="361556"/>
                </a:lnTo>
                <a:lnTo>
                  <a:pt x="79844" y="396049"/>
                </a:lnTo>
                <a:lnTo>
                  <a:pt x="119418" y="422351"/>
                </a:lnTo>
                <a:lnTo>
                  <a:pt x="146519" y="432473"/>
                </a:lnTo>
                <a:lnTo>
                  <a:pt x="201104" y="432473"/>
                </a:lnTo>
                <a:lnTo>
                  <a:pt x="157606" y="416229"/>
                </a:lnTo>
                <a:lnTo>
                  <a:pt x="118021" y="389940"/>
                </a:lnTo>
                <a:lnTo>
                  <a:pt x="85001" y="355447"/>
                </a:lnTo>
                <a:lnTo>
                  <a:pt x="59842" y="314083"/>
                </a:lnTo>
                <a:lnTo>
                  <a:pt x="43802" y="267195"/>
                </a:lnTo>
                <a:lnTo>
                  <a:pt x="38176" y="216128"/>
                </a:lnTo>
                <a:lnTo>
                  <a:pt x="43700" y="165544"/>
                </a:lnTo>
                <a:lnTo>
                  <a:pt x="59448" y="119037"/>
                </a:lnTo>
                <a:lnTo>
                  <a:pt x="84175" y="77952"/>
                </a:lnTo>
                <a:lnTo>
                  <a:pt x="116624" y="43548"/>
                </a:lnTo>
                <a:lnTo>
                  <a:pt x="155574" y="17119"/>
                </a:lnTo>
                <a:lnTo>
                  <a:pt x="199770" y="0"/>
                </a:lnTo>
                <a:close/>
              </a:path>
            </a:pathLst>
          </a:custGeom>
          <a:solidFill>
            <a:srgbClr val="EDC34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ealer Bran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3B57"/>
      </a:accent1>
      <a:accent2>
        <a:srgbClr val="D99A1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ealer Font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 Tape Lighting Dealer Template</dc:title>
  <dc:subject>PptxGenJS Presentation</dc:subject>
  <dc:creator>PptxGenJS</dc:creator>
  <cp:lastModifiedBy>PptxGenJS</cp:lastModifiedBy>
  <cp:revision>1</cp:revision>
  <dcterms:created xsi:type="dcterms:W3CDTF">2026-10-05T21:40:14Z</dcterms:created>
  <dcterms:modified xsi:type="dcterms:W3CDTF">2026-10-05T21:40:14Z</dcterms:modified>
</cp:coreProperties>
</file>