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image1.jpg" ContentType="image/jpg"/>
  <Override PartName="/ppt/media/image16.jpg" ContentType="image/jpg"/>
  <Override PartName="/ppt/media/image17.jpg" ContentType="image/jpg"/>
  <Override PartName="/ppt/media/image18.jpg" ContentType="image/jpg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  <Override PartName="/ppt/slides/slide3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6" r:id="rId2"/>
    <p:sldId id="257" r:id="rId3"/>
    <p:sldId id="258" r:id="rId9"/>
  </p:sldIdLst>
  <p:sldSz cx="7556500" cy="10693400"/>
  <p:notesSz cx="10693400" cy="75565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1" d="100"/>
          <a:sy n="51" d="100"/>
        </p:scale>
        <p:origin x="254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presProps" Target="presProps.xml"/><Relationship Id="rId6" Type="http://schemas.openxmlformats.org/officeDocument/2006/relationships/viewProps" Target="viewProps.xml"/><Relationship Id="rId7" Type="http://schemas.openxmlformats.org/officeDocument/2006/relationships/theme" Target="theme/theme1.xml"/><Relationship Id="rId8" Type="http://schemas.openxmlformats.org/officeDocument/2006/relationships/tableStyles" Target="tableStyles.xml"/><Relationship Id="rId9" Type="http://schemas.openxmlformats.org/officeDocument/2006/relationships/slide" Target="slides/slide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0542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5.png"/><Relationship Id="rId8" Type="http://schemas.openxmlformats.org/officeDocument/2006/relationships/image" Target="../media/image6.png"/><Relationship Id="rId9" Type="http://schemas.openxmlformats.org/officeDocument/2006/relationships/image" Target="../media/image7.png"/><Relationship Id="rId10" Type="http://schemas.openxmlformats.org/officeDocument/2006/relationships/image" Target="../media/image8.png"/><Relationship Id="rId11" Type="http://schemas.openxmlformats.org/officeDocument/2006/relationships/image" Target="../media/image9.png"/><Relationship Id="rId12" Type="http://schemas.openxmlformats.org/officeDocument/2006/relationships/image" Target="../media/image10.png"/><Relationship Id="rId13" Type="http://schemas.openxmlformats.org/officeDocument/2006/relationships/image" Target="../media/image11.png"/><Relationship Id="rId14" Type="http://schemas.openxmlformats.org/officeDocument/2006/relationships/image" Target="../media/image12.png"/><Relationship Id="rId15" Type="http://schemas.openxmlformats.org/officeDocument/2006/relationships/image" Target="../media/image13.png"/><Relationship Id="rId16" Type="http://schemas.openxmlformats.org/officeDocument/2006/relationships/image" Target="../media/image14.png"/><Relationship Id="rId17" Type="http://schemas.openxmlformats.org/officeDocument/2006/relationships/image" Target="../media/image15.png"/><Relationship Id="rId18" Type="http://schemas.openxmlformats.org/officeDocument/2006/relationships/image" Target="../media/image16.jpg"/><Relationship Id="rId19" Type="http://schemas.openxmlformats.org/officeDocument/2006/relationships/image" Target="../media/image17.jpg"/><Relationship Id="rId20" Type="http://schemas.openxmlformats.org/officeDocument/2006/relationships/image" Target="../media/image18.jpg"/><Relationship Id="rId21" Type="http://schemas.openxmlformats.org/officeDocument/2006/relationships/image" Target="../media/image2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21.png"/><Relationship Id="rId6" Type="http://schemas.openxmlformats.org/officeDocument/2006/relationships/image" Target="../media/image22.png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guide_image-2-1.png"/><Relationship Id="rId2" Type="http://schemas.openxmlformats.org/officeDocument/2006/relationships/image" Target="../media/guide_image-2-2.png"/><Relationship Id="rId3" Type="http://schemas.openxmlformats.org/officeDocument/2006/relationships/image" Target="../media/guide_image-2-3.png"/><Relationship Id="rId4" Type="http://schemas.openxmlformats.org/officeDocument/2006/relationships/image" Target="../media/guide_image-2-4.png"/><Relationship Id="rId5" Type="http://schemas.openxmlformats.org/officeDocument/2006/relationships/image" Target="../media/guide_image-2-5.png"/><Relationship Id="rId6" Type="http://schemas.openxmlformats.org/officeDocument/2006/relationships/image" Target="../media/guide_image-2-6.png"/><Relationship Id="rId7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0" descr="un/ppt/media/image3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873252"/>
            <a:ext cx="7556876" cy="29718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0" y="873252"/>
            <a:ext cx="4343400" cy="2971800"/>
          </a:xfrm>
          <a:prstGeom prst="rect">
            <a:avLst/>
          </a:prstGeom>
          <a:solidFill>
            <a:srgbClr val="1B1D1F">
              <a:alpha val="72000"/>
            </a:srgbClr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Shape 3"/>
          <p:cNvSpPr/>
          <p:nvPr/>
        </p:nvSpPr>
        <p:spPr>
          <a:xfrm>
            <a:off x="365760" y="1284732"/>
            <a:ext cx="548640" cy="41148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 txBox="1"/>
          <p:nvPr/>
        </p:nvSpPr>
        <p:spPr>
          <a:xfrm>
            <a:off x="365760" y="1421892"/>
            <a:ext cx="38404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95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Beautiful light,</a:t>
            </a:r>
            <a:endParaRPr lang="en-US" sz="2700" dirty="0"/>
          </a:p>
          <a:p>
            <a:pPr marL="0" indent="0">
              <a:lnSpc>
                <a:spcPct val="95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hidden in plain sight.</a:t>
            </a:r>
            <a:endParaRPr lang="en-US" sz="2700" dirty="0"/>
          </a:p>
        </p:txBody>
      </p:sp>
      <p:sp>
        <p:nvSpPr>
          <p:cNvPr id="8" name="Text 5"/>
          <p:cNvSpPr txBox="1"/>
          <p:nvPr/>
        </p:nvSpPr>
        <p:spPr>
          <a:xfrm>
            <a:off x="365760" y="2519172"/>
            <a:ext cx="3611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050" dirty="0">
                <a:solidFill>
                  <a:srgbClr val="F2F2F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LED tape tucks out of sight under cabinets, inside ceiling coves, along stairs, and behind shelves. You see a warm, even glow that shapes the room, not the fixture that makes it.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365760" y="4005072"/>
            <a:ext cx="4114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52555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is LED tape lighting?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365760" y="4334256"/>
            <a:ext cx="4069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95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thin, flexible strip lined with small, efficient LEDs. Your installer cuts it to fit each run, typically mounts it in a slim aluminum channel with a diffusing lens, and connects it to a low-voltage power supply and the controls you choose. The result is custom lighting that follows the shape of your space.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4649084" y="4050792"/>
            <a:ext cx="1225296" cy="585216"/>
          </a:xfrm>
          <a:prstGeom prst="roundRect">
            <a:avLst>
              <a:gd name="adj" fmla="val 12500"/>
            </a:avLst>
          </a:prstGeom>
          <a:solidFill>
            <a:srgbClr val="F2F3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9"/>
          <p:cNvSpPr/>
          <p:nvPr/>
        </p:nvSpPr>
        <p:spPr>
          <a:xfrm>
            <a:off x="4722236" y="4169664"/>
            <a:ext cx="347472" cy="347472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95388" y="4242816"/>
            <a:ext cx="201168" cy="201168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5124572" y="4105656"/>
            <a:ext cx="69494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52555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Low-Voltage</a:t>
            </a:r>
            <a:endParaRPr lang="en-US" sz="1000" dirty="0"/>
          </a:p>
          <a:p>
            <a:pPr marL="0" indent="0">
              <a:buNone/>
            </a:pPr>
            <a:r>
              <a:rPr lang="en-US" sz="75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Efficient 24V power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5965820" y="4050792"/>
            <a:ext cx="1225296" cy="585216"/>
          </a:xfrm>
          <a:prstGeom prst="roundRect">
            <a:avLst>
              <a:gd name="adj" fmla="val 12500"/>
            </a:avLst>
          </a:prstGeom>
          <a:solidFill>
            <a:srgbClr val="F2F3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Shape 12"/>
          <p:cNvSpPr/>
          <p:nvPr/>
        </p:nvSpPr>
        <p:spPr>
          <a:xfrm>
            <a:off x="6038972" y="4169664"/>
            <a:ext cx="347472" cy="347472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2124" y="4242816"/>
            <a:ext cx="201168" cy="201168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6441308" y="4105656"/>
            <a:ext cx="69494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52555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Cut to Fit</a:t>
            </a:r>
            <a:endParaRPr lang="en-US" sz="1000" dirty="0"/>
          </a:p>
          <a:p>
            <a:pPr marL="0" indent="0">
              <a:buNone/>
            </a:pPr>
            <a:r>
              <a:rPr lang="en-US" sz="75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Custom lengths, every run</a:t>
            </a:r>
            <a:endParaRPr lang="en-US" sz="1000" dirty="0"/>
          </a:p>
        </p:txBody>
      </p:sp>
      <p:sp>
        <p:nvSpPr>
          <p:cNvPr id="19" name="Shape 14"/>
          <p:cNvSpPr/>
          <p:nvPr/>
        </p:nvSpPr>
        <p:spPr>
          <a:xfrm>
            <a:off x="4649084" y="4727448"/>
            <a:ext cx="1225296" cy="585216"/>
          </a:xfrm>
          <a:prstGeom prst="roundRect">
            <a:avLst>
              <a:gd name="adj" fmla="val 12500"/>
            </a:avLst>
          </a:prstGeom>
          <a:solidFill>
            <a:srgbClr val="F2F3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5"/>
          <p:cNvSpPr/>
          <p:nvPr/>
        </p:nvSpPr>
        <p:spPr>
          <a:xfrm>
            <a:off x="4722236" y="4846320"/>
            <a:ext cx="347472" cy="347472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5388" y="4919472"/>
            <a:ext cx="201168" cy="201168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5124572" y="4782312"/>
            <a:ext cx="69494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52555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Dimmable</a:t>
            </a:r>
            <a:endParaRPr lang="en-US" sz="1000" dirty="0"/>
          </a:p>
          <a:p>
            <a:pPr marL="0" indent="0">
              <a:buNone/>
            </a:pPr>
            <a:r>
              <a:rPr lang="en-US" sz="75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Bright task to soft glow</a:t>
            </a:r>
            <a:endParaRPr lang="en-US" sz="1000" dirty="0"/>
          </a:p>
        </p:txBody>
      </p:sp>
      <p:sp>
        <p:nvSpPr>
          <p:cNvPr id="23" name="Shape 17"/>
          <p:cNvSpPr/>
          <p:nvPr/>
        </p:nvSpPr>
        <p:spPr>
          <a:xfrm>
            <a:off x="5965820" y="4727448"/>
            <a:ext cx="1225296" cy="585216"/>
          </a:xfrm>
          <a:prstGeom prst="roundRect">
            <a:avLst>
              <a:gd name="adj" fmla="val 12500"/>
            </a:avLst>
          </a:prstGeom>
          <a:solidFill>
            <a:srgbClr val="F2F3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Shape 18"/>
          <p:cNvSpPr/>
          <p:nvPr/>
        </p:nvSpPr>
        <p:spPr>
          <a:xfrm>
            <a:off x="6038972" y="4846320"/>
            <a:ext cx="347472" cy="347472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2124" y="4919472"/>
            <a:ext cx="201168" cy="201168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6441308" y="4782312"/>
            <a:ext cx="69494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52555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90+ CRI</a:t>
            </a:r>
            <a:endParaRPr lang="en-US" sz="1000" dirty="0"/>
          </a:p>
          <a:p>
            <a:pPr marL="0" indent="0">
              <a:buNone/>
            </a:pPr>
            <a:r>
              <a:rPr lang="en-US" sz="75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True, natural color</a:t>
            </a:r>
            <a:endParaRPr lang="en-US" sz="1000" dirty="0"/>
          </a:p>
        </p:txBody>
      </p:sp>
      <p:sp>
        <p:nvSpPr>
          <p:cNvPr id="27" name="Text 20"/>
          <p:cNvSpPr txBox="1"/>
          <p:nvPr/>
        </p:nvSpPr>
        <p:spPr>
          <a:xfrm>
            <a:off x="365760" y="54406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52555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product. Every room.</a:t>
            </a:r>
            <a:endParaRPr lang="en-US" sz="1500" dirty="0"/>
          </a:p>
        </p:txBody>
      </p:sp>
      <p:sp>
        <p:nvSpPr>
          <p:cNvPr id="28" name="Text 21"/>
          <p:cNvSpPr txBox="1"/>
          <p:nvPr/>
        </p:nvSpPr>
        <p:spPr>
          <a:xfrm>
            <a:off x="3990716" y="544068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i="1" dirty="0">
                <a:solidFill>
                  <a:schemeClr val="accent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LED tape makes a difference</a:t>
            </a:r>
            <a:endParaRPr lang="en-US" sz="900" dirty="0"/>
          </a:p>
        </p:txBody>
      </p:sp>
      <p:sp>
        <p:nvSpPr>
          <p:cNvPr id="29" name="Shape 22"/>
          <p:cNvSpPr/>
          <p:nvPr/>
        </p:nvSpPr>
        <p:spPr>
          <a:xfrm>
            <a:off x="365760" y="5806440"/>
            <a:ext cx="1291919" cy="1024128"/>
          </a:xfrm>
          <a:prstGeom prst="roundRect">
            <a:avLst>
              <a:gd name="adj" fmla="val 7143"/>
            </a:avLst>
          </a:prstGeom>
          <a:solidFill>
            <a:srgbClr val="F2F3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Shape 23"/>
          <p:cNvSpPr/>
          <p:nvPr/>
        </p:nvSpPr>
        <p:spPr>
          <a:xfrm>
            <a:off x="810552" y="5897880"/>
            <a:ext cx="402336" cy="402336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1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2848" y="5980176"/>
            <a:ext cx="237744" cy="237744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411480" y="6355080"/>
            <a:ext cx="1200479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52555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Kitchens</a:t>
            </a:r>
            <a:endParaRPr lang="en-US" sz="850" dirty="0"/>
          </a:p>
        </p:txBody>
      </p:sp>
      <p:sp>
        <p:nvSpPr>
          <p:cNvPr id="33" name="Text 25"/>
          <p:cNvSpPr txBox="1"/>
          <p:nvPr/>
        </p:nvSpPr>
        <p:spPr>
          <a:xfrm>
            <a:off x="438912" y="6537960"/>
            <a:ext cx="11456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70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Under-cabinet, toe-kick, glass cabinets</a:t>
            </a:r>
            <a:endParaRPr lang="en-US" sz="700" dirty="0"/>
          </a:p>
        </p:txBody>
      </p:sp>
      <p:sp>
        <p:nvSpPr>
          <p:cNvPr id="34" name="Shape 26"/>
          <p:cNvSpPr/>
          <p:nvPr/>
        </p:nvSpPr>
        <p:spPr>
          <a:xfrm>
            <a:off x="1749119" y="5806440"/>
            <a:ext cx="1291919" cy="1024128"/>
          </a:xfrm>
          <a:prstGeom prst="roundRect">
            <a:avLst>
              <a:gd name="adj" fmla="val 7143"/>
            </a:avLst>
          </a:prstGeom>
          <a:solidFill>
            <a:srgbClr val="F2F3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Shape 27"/>
          <p:cNvSpPr/>
          <p:nvPr/>
        </p:nvSpPr>
        <p:spPr>
          <a:xfrm>
            <a:off x="2193911" y="5897880"/>
            <a:ext cx="402336" cy="402336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6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276207" y="5980176"/>
            <a:ext cx="237744" cy="237744"/>
          </a:xfrm>
          <a:prstGeom prst="rect">
            <a:avLst/>
          </a:prstGeom>
        </p:spPr>
      </p:pic>
      <p:sp>
        <p:nvSpPr>
          <p:cNvPr id="37" name="Text 28"/>
          <p:cNvSpPr txBox="1"/>
          <p:nvPr/>
        </p:nvSpPr>
        <p:spPr>
          <a:xfrm>
            <a:off x="1794839" y="6355080"/>
            <a:ext cx="1200479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52555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Bathrooms</a:t>
            </a:r>
            <a:endParaRPr lang="en-US" sz="850" dirty="0"/>
          </a:p>
        </p:txBody>
      </p:sp>
      <p:sp>
        <p:nvSpPr>
          <p:cNvPr id="38" name="Text 29"/>
          <p:cNvSpPr txBox="1"/>
          <p:nvPr/>
        </p:nvSpPr>
        <p:spPr>
          <a:xfrm>
            <a:off x="1822271" y="6537960"/>
            <a:ext cx="11456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70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Vanity, mirror glow, night light</a:t>
            </a:r>
            <a:endParaRPr lang="en-US" sz="700" dirty="0"/>
          </a:p>
        </p:txBody>
      </p:sp>
      <p:sp>
        <p:nvSpPr>
          <p:cNvPr id="39" name="Shape 30"/>
          <p:cNvSpPr/>
          <p:nvPr/>
        </p:nvSpPr>
        <p:spPr>
          <a:xfrm>
            <a:off x="3132478" y="5806440"/>
            <a:ext cx="1291919" cy="1024128"/>
          </a:xfrm>
          <a:prstGeom prst="roundRect">
            <a:avLst>
              <a:gd name="adj" fmla="val 7143"/>
            </a:avLst>
          </a:prstGeom>
          <a:solidFill>
            <a:srgbClr val="F2F3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" name="Shape 31"/>
          <p:cNvSpPr/>
          <p:nvPr/>
        </p:nvSpPr>
        <p:spPr>
          <a:xfrm>
            <a:off x="3577270" y="5897880"/>
            <a:ext cx="402336" cy="402336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1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659566" y="5980176"/>
            <a:ext cx="237744" cy="237744"/>
          </a:xfrm>
          <a:prstGeom prst="rect">
            <a:avLst/>
          </a:prstGeom>
        </p:spPr>
      </p:pic>
      <p:sp>
        <p:nvSpPr>
          <p:cNvPr id="42" name="Text 32"/>
          <p:cNvSpPr txBox="1"/>
          <p:nvPr/>
        </p:nvSpPr>
        <p:spPr>
          <a:xfrm>
            <a:off x="3178198" y="6355080"/>
            <a:ext cx="1200479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52555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Living Rooms</a:t>
            </a:r>
            <a:endParaRPr lang="en-US" sz="850" dirty="0"/>
          </a:p>
        </p:txBody>
      </p:sp>
      <p:sp>
        <p:nvSpPr>
          <p:cNvPr id="43" name="Text 33"/>
          <p:cNvSpPr txBox="1"/>
          <p:nvPr/>
        </p:nvSpPr>
        <p:spPr>
          <a:xfrm>
            <a:off x="3205630" y="6537960"/>
            <a:ext cx="11456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70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Ceiling coves, TV backlight</a:t>
            </a:r>
            <a:endParaRPr lang="en-US" sz="700" dirty="0"/>
          </a:p>
        </p:txBody>
      </p:sp>
      <p:sp>
        <p:nvSpPr>
          <p:cNvPr id="44" name="Shape 34"/>
          <p:cNvSpPr/>
          <p:nvPr/>
        </p:nvSpPr>
        <p:spPr>
          <a:xfrm>
            <a:off x="4515838" y="5806440"/>
            <a:ext cx="1291919" cy="1024128"/>
          </a:xfrm>
          <a:prstGeom prst="roundRect">
            <a:avLst>
              <a:gd name="adj" fmla="val 7143"/>
            </a:avLst>
          </a:prstGeom>
          <a:solidFill>
            <a:srgbClr val="F2F3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5" name="Shape 35"/>
          <p:cNvSpPr/>
          <p:nvPr/>
        </p:nvSpPr>
        <p:spPr>
          <a:xfrm>
            <a:off x="4960629" y="5897880"/>
            <a:ext cx="402336" cy="402336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6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42925" y="5980176"/>
            <a:ext cx="237744" cy="237744"/>
          </a:xfrm>
          <a:prstGeom prst="rect">
            <a:avLst/>
          </a:prstGeom>
        </p:spPr>
      </p:pic>
      <p:sp>
        <p:nvSpPr>
          <p:cNvPr id="47" name="Text 36"/>
          <p:cNvSpPr txBox="1"/>
          <p:nvPr/>
        </p:nvSpPr>
        <p:spPr>
          <a:xfrm>
            <a:off x="4561558" y="6355080"/>
            <a:ext cx="1200479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52555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Bedrooms</a:t>
            </a:r>
            <a:endParaRPr lang="en-US" sz="850" dirty="0"/>
          </a:p>
        </p:txBody>
      </p:sp>
      <p:sp>
        <p:nvSpPr>
          <p:cNvPr id="48" name="Text 37"/>
          <p:cNvSpPr txBox="1"/>
          <p:nvPr/>
        </p:nvSpPr>
        <p:spPr>
          <a:xfrm>
            <a:off x="4588990" y="6537960"/>
            <a:ext cx="11456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70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Headboard glow, path light</a:t>
            </a:r>
            <a:endParaRPr lang="en-US" sz="700" dirty="0"/>
          </a:p>
        </p:txBody>
      </p:sp>
      <p:sp>
        <p:nvSpPr>
          <p:cNvPr id="49" name="Shape 38"/>
          <p:cNvSpPr/>
          <p:nvPr/>
        </p:nvSpPr>
        <p:spPr>
          <a:xfrm>
            <a:off x="5899197" y="5806440"/>
            <a:ext cx="1291919" cy="1024128"/>
          </a:xfrm>
          <a:prstGeom prst="roundRect">
            <a:avLst>
              <a:gd name="adj" fmla="val 7143"/>
            </a:avLst>
          </a:prstGeom>
          <a:solidFill>
            <a:srgbClr val="F2F3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0" name="Shape 39"/>
          <p:cNvSpPr/>
          <p:nvPr/>
        </p:nvSpPr>
        <p:spPr>
          <a:xfrm>
            <a:off x="6343988" y="5897880"/>
            <a:ext cx="402336" cy="402336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1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26284" y="5980176"/>
            <a:ext cx="237744" cy="237744"/>
          </a:xfrm>
          <a:prstGeom prst="rect">
            <a:avLst/>
          </a:prstGeom>
        </p:spPr>
      </p:pic>
      <p:sp>
        <p:nvSpPr>
          <p:cNvPr id="52" name="Text 40"/>
          <p:cNvSpPr txBox="1"/>
          <p:nvPr/>
        </p:nvSpPr>
        <p:spPr>
          <a:xfrm>
            <a:off x="5944917" y="6355080"/>
            <a:ext cx="1200479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52555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Stairs &amp; Halls</a:t>
            </a:r>
            <a:endParaRPr lang="en-US" sz="850" dirty="0"/>
          </a:p>
        </p:txBody>
      </p:sp>
      <p:sp>
        <p:nvSpPr>
          <p:cNvPr id="53" name="Text 41"/>
          <p:cNvSpPr txBox="1"/>
          <p:nvPr/>
        </p:nvSpPr>
        <p:spPr>
          <a:xfrm>
            <a:off x="5972349" y="6537960"/>
            <a:ext cx="11456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70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Step lights, handrails, baseboards</a:t>
            </a:r>
            <a:endParaRPr lang="en-US" sz="700" dirty="0"/>
          </a:p>
        </p:txBody>
      </p:sp>
      <p:sp>
        <p:nvSpPr>
          <p:cNvPr id="54" name="Shape 42"/>
          <p:cNvSpPr/>
          <p:nvPr/>
        </p:nvSpPr>
        <p:spPr>
          <a:xfrm>
            <a:off x="365760" y="6922008"/>
            <a:ext cx="1291919" cy="1024128"/>
          </a:xfrm>
          <a:prstGeom prst="roundRect">
            <a:avLst>
              <a:gd name="adj" fmla="val 7143"/>
            </a:avLst>
          </a:prstGeom>
          <a:solidFill>
            <a:srgbClr val="F2F3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5" name="Shape 43"/>
          <p:cNvSpPr/>
          <p:nvPr/>
        </p:nvSpPr>
        <p:spPr>
          <a:xfrm>
            <a:off x="810552" y="7013448"/>
            <a:ext cx="402336" cy="402336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6" name="Image 10" descr="preencoded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92848" y="7095744"/>
            <a:ext cx="237744" cy="237744"/>
          </a:xfrm>
          <a:prstGeom prst="rect">
            <a:avLst/>
          </a:prstGeom>
        </p:spPr>
      </p:pic>
      <p:sp>
        <p:nvSpPr>
          <p:cNvPr id="57" name="Text 44"/>
          <p:cNvSpPr txBox="1"/>
          <p:nvPr/>
        </p:nvSpPr>
        <p:spPr>
          <a:xfrm>
            <a:off x="411480" y="7470648"/>
            <a:ext cx="1200479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52555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Closets &amp; Pantries</a:t>
            </a:r>
            <a:endParaRPr lang="en-US" sz="850" dirty="0"/>
          </a:p>
        </p:txBody>
      </p:sp>
      <p:sp>
        <p:nvSpPr>
          <p:cNvPr id="58" name="Text 45"/>
          <p:cNvSpPr txBox="1"/>
          <p:nvPr/>
        </p:nvSpPr>
        <p:spPr>
          <a:xfrm>
            <a:off x="438912" y="7653528"/>
            <a:ext cx="11456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70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Shelf and rod lighting</a:t>
            </a:r>
            <a:endParaRPr lang="en-US" sz="700" dirty="0"/>
          </a:p>
        </p:txBody>
      </p:sp>
      <p:sp>
        <p:nvSpPr>
          <p:cNvPr id="59" name="Shape 46"/>
          <p:cNvSpPr/>
          <p:nvPr/>
        </p:nvSpPr>
        <p:spPr>
          <a:xfrm>
            <a:off x="1749119" y="6922008"/>
            <a:ext cx="1291919" cy="1024128"/>
          </a:xfrm>
          <a:prstGeom prst="roundRect">
            <a:avLst>
              <a:gd name="adj" fmla="val 7143"/>
            </a:avLst>
          </a:prstGeom>
          <a:solidFill>
            <a:srgbClr val="F2F3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0" name="Shape 47"/>
          <p:cNvSpPr/>
          <p:nvPr/>
        </p:nvSpPr>
        <p:spPr>
          <a:xfrm>
            <a:off x="2193911" y="7013448"/>
            <a:ext cx="402336" cy="402336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1" name="Image 11" descr="preencoded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276207" y="7095744"/>
            <a:ext cx="237744" cy="237744"/>
          </a:xfrm>
          <a:prstGeom prst="rect">
            <a:avLst/>
          </a:prstGeom>
        </p:spPr>
      </p:pic>
      <p:sp>
        <p:nvSpPr>
          <p:cNvPr id="62" name="Text 48"/>
          <p:cNvSpPr txBox="1"/>
          <p:nvPr/>
        </p:nvSpPr>
        <p:spPr>
          <a:xfrm>
            <a:off x="1794839" y="7470648"/>
            <a:ext cx="1200479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52555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Media &amp; Game Rooms</a:t>
            </a:r>
            <a:endParaRPr lang="en-US" sz="850" dirty="0"/>
          </a:p>
        </p:txBody>
      </p:sp>
      <p:sp>
        <p:nvSpPr>
          <p:cNvPr id="63" name="Text 49"/>
          <p:cNvSpPr txBox="1"/>
          <p:nvPr/>
        </p:nvSpPr>
        <p:spPr>
          <a:xfrm>
            <a:off x="1822271" y="7653528"/>
            <a:ext cx="11456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70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Color scenes, screen backlight</a:t>
            </a:r>
            <a:endParaRPr lang="en-US" sz="700" dirty="0"/>
          </a:p>
        </p:txBody>
      </p:sp>
      <p:sp>
        <p:nvSpPr>
          <p:cNvPr id="64" name="Shape 50"/>
          <p:cNvSpPr/>
          <p:nvPr/>
        </p:nvSpPr>
        <p:spPr>
          <a:xfrm>
            <a:off x="3132478" y="6922008"/>
            <a:ext cx="1291919" cy="1024128"/>
          </a:xfrm>
          <a:prstGeom prst="roundRect">
            <a:avLst>
              <a:gd name="adj" fmla="val 7143"/>
            </a:avLst>
          </a:prstGeom>
          <a:solidFill>
            <a:srgbClr val="F2F3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5" name="Shape 51"/>
          <p:cNvSpPr/>
          <p:nvPr/>
        </p:nvSpPr>
        <p:spPr>
          <a:xfrm>
            <a:off x="3577270" y="7013448"/>
            <a:ext cx="402336" cy="402336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6" name="Image 12" descr="preencoded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59566" y="7095744"/>
            <a:ext cx="237744" cy="237744"/>
          </a:xfrm>
          <a:prstGeom prst="rect">
            <a:avLst/>
          </a:prstGeom>
        </p:spPr>
      </p:pic>
      <p:sp>
        <p:nvSpPr>
          <p:cNvPr id="67" name="Text 52"/>
          <p:cNvSpPr txBox="1"/>
          <p:nvPr/>
        </p:nvSpPr>
        <p:spPr>
          <a:xfrm>
            <a:off x="3178198" y="7470648"/>
            <a:ext cx="1200479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52555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Shelves &amp; Displays</a:t>
            </a:r>
            <a:endParaRPr lang="en-US" sz="850" dirty="0"/>
          </a:p>
        </p:txBody>
      </p:sp>
      <p:sp>
        <p:nvSpPr>
          <p:cNvPr id="68" name="Text 53"/>
          <p:cNvSpPr txBox="1"/>
          <p:nvPr/>
        </p:nvSpPr>
        <p:spPr>
          <a:xfrm>
            <a:off x="3205630" y="7653528"/>
            <a:ext cx="11456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70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Collections, bars, artwork</a:t>
            </a:r>
            <a:endParaRPr lang="en-US" sz="700" dirty="0"/>
          </a:p>
        </p:txBody>
      </p:sp>
      <p:sp>
        <p:nvSpPr>
          <p:cNvPr id="69" name="Shape 54"/>
          <p:cNvSpPr/>
          <p:nvPr/>
        </p:nvSpPr>
        <p:spPr>
          <a:xfrm>
            <a:off x="4515838" y="6922008"/>
            <a:ext cx="1291919" cy="1024128"/>
          </a:xfrm>
          <a:prstGeom prst="roundRect">
            <a:avLst>
              <a:gd name="adj" fmla="val 7143"/>
            </a:avLst>
          </a:prstGeom>
          <a:solidFill>
            <a:srgbClr val="F2F3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0" name="Shape 55"/>
          <p:cNvSpPr/>
          <p:nvPr/>
        </p:nvSpPr>
        <p:spPr>
          <a:xfrm>
            <a:off x="4960629" y="7013448"/>
            <a:ext cx="402336" cy="402336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1" name="Image 13" descr="preencoded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042925" y="7095744"/>
            <a:ext cx="237744" cy="237744"/>
          </a:xfrm>
          <a:prstGeom prst="rect">
            <a:avLst/>
          </a:prstGeom>
        </p:spPr>
      </p:pic>
      <p:sp>
        <p:nvSpPr>
          <p:cNvPr id="72" name="Text 56"/>
          <p:cNvSpPr txBox="1"/>
          <p:nvPr/>
        </p:nvSpPr>
        <p:spPr>
          <a:xfrm>
            <a:off x="4561558" y="7470648"/>
            <a:ext cx="1200479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52555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Outdoor Living*</a:t>
            </a:r>
            <a:endParaRPr lang="en-US" sz="850" dirty="0"/>
          </a:p>
        </p:txBody>
      </p:sp>
      <p:sp>
        <p:nvSpPr>
          <p:cNvPr id="73" name="Text 57"/>
          <p:cNvSpPr txBox="1"/>
          <p:nvPr/>
        </p:nvSpPr>
        <p:spPr>
          <a:xfrm>
            <a:off x="4588990" y="7653528"/>
            <a:ext cx="11456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70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Patios, eaves, railings</a:t>
            </a:r>
            <a:endParaRPr lang="en-US" sz="700" dirty="0"/>
          </a:p>
        </p:txBody>
      </p:sp>
      <p:sp>
        <p:nvSpPr>
          <p:cNvPr id="74" name="Shape 58"/>
          <p:cNvSpPr/>
          <p:nvPr/>
        </p:nvSpPr>
        <p:spPr>
          <a:xfrm>
            <a:off x="5899197" y="6922008"/>
            <a:ext cx="1291919" cy="1024128"/>
          </a:xfrm>
          <a:prstGeom prst="roundRect">
            <a:avLst>
              <a:gd name="adj" fmla="val 7143"/>
            </a:avLst>
          </a:prstGeom>
          <a:solidFill>
            <a:srgbClr val="F2F3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5" name="Shape 59"/>
          <p:cNvSpPr/>
          <p:nvPr/>
        </p:nvSpPr>
        <p:spPr>
          <a:xfrm>
            <a:off x="6343988" y="7013448"/>
            <a:ext cx="402336" cy="402336"/>
          </a:xfrm>
          <a:prstGeom prst="ellipse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76" name="Image 14" descr="preencoded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426284" y="7095744"/>
            <a:ext cx="237744" cy="237744"/>
          </a:xfrm>
          <a:prstGeom prst="rect">
            <a:avLst/>
          </a:prstGeom>
        </p:spPr>
      </p:pic>
      <p:sp>
        <p:nvSpPr>
          <p:cNvPr id="77" name="Text 60"/>
          <p:cNvSpPr txBox="1"/>
          <p:nvPr/>
        </p:nvSpPr>
        <p:spPr>
          <a:xfrm>
            <a:off x="5944917" y="7470648"/>
            <a:ext cx="1200479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52555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Offices &amp; Retail</a:t>
            </a:r>
            <a:endParaRPr lang="en-US" sz="850" dirty="0"/>
          </a:p>
        </p:txBody>
      </p:sp>
      <p:sp>
        <p:nvSpPr>
          <p:cNvPr id="78" name="Text 61"/>
          <p:cNvSpPr txBox="1"/>
          <p:nvPr/>
        </p:nvSpPr>
        <p:spPr>
          <a:xfrm>
            <a:off x="5972349" y="7653528"/>
            <a:ext cx="114561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70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Task light, showcases, signage</a:t>
            </a:r>
            <a:endParaRPr lang="en-US" sz="700" dirty="0"/>
          </a:p>
        </p:txBody>
      </p:sp>
      <p:sp>
        <p:nvSpPr>
          <p:cNvPr id="79" name="Text 62"/>
          <p:cNvSpPr txBox="1"/>
          <p:nvPr/>
        </p:nvSpPr>
        <p:spPr>
          <a:xfrm>
            <a:off x="365760" y="7982712"/>
            <a:ext cx="682535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650" i="1" dirty="0">
                <a:solidFill>
                  <a:srgbClr val="7A7D80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*Outdoor and damp locations require wet-rated tape, channel, and connections.</a:t>
            </a:r>
            <a:endParaRPr lang="en-US" sz="650" dirty="0"/>
          </a:p>
        </p:txBody>
      </p:sp>
      <p:sp>
        <p:nvSpPr>
          <p:cNvPr id="80" name="Shape 63"/>
          <p:cNvSpPr/>
          <p:nvPr/>
        </p:nvSpPr>
        <p:spPr>
          <a:xfrm>
            <a:off x="0" y="8165592"/>
            <a:ext cx="7556876" cy="347472"/>
          </a:xfrm>
          <a:prstGeom prst="rect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1" name="Text 64"/>
          <p:cNvSpPr txBox="1"/>
          <p:nvPr/>
        </p:nvSpPr>
        <p:spPr>
          <a:xfrm>
            <a:off x="0" y="8165592"/>
            <a:ext cx="7556876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Reduce Shadows   |   Improve Task Light   |   Enhance Design Elements</a:t>
            </a:r>
            <a:endParaRPr lang="en-US" sz="1200" dirty="0"/>
          </a:p>
        </p:txBody>
      </p:sp>
      <p:pic>
        <p:nvPicPr>
          <p:cNvPr id="82" name="Image 15" descr="un/ppt/media/image2.jpg"/>
          <p:cNvPicPr>
            <a:picLocks noChangeAspect="1"/>
          </p:cNvPicPr>
          <p:nvPr/>
        </p:nvPicPr>
        <p:blipFill>
          <a:blip r:embed="rId18"/>
          <a:srcRect/>
          <a:stretch/>
        </p:blipFill>
        <p:spPr>
          <a:xfrm>
            <a:off x="0" y="8513064"/>
            <a:ext cx="2500671" cy="1814810"/>
          </a:xfrm>
          <a:prstGeom prst="rect">
            <a:avLst/>
          </a:prstGeom>
        </p:spPr>
      </p:pic>
      <p:pic>
        <p:nvPicPr>
          <p:cNvPr id="83" name="Image 16" descr="un/ppt/media/image4.jpg"/>
          <p:cNvPicPr>
            <a:picLocks noChangeAspect="1"/>
          </p:cNvPicPr>
          <p:nvPr/>
        </p:nvPicPr>
        <p:blipFill>
          <a:blip r:embed="rId19"/>
          <a:srcRect/>
          <a:stretch/>
        </p:blipFill>
        <p:spPr>
          <a:xfrm>
            <a:off x="2528103" y="8513064"/>
            <a:ext cx="2500671" cy="1814810"/>
          </a:xfrm>
          <a:prstGeom prst="rect">
            <a:avLst/>
          </a:prstGeom>
        </p:spPr>
      </p:pic>
      <p:pic>
        <p:nvPicPr>
          <p:cNvPr id="84" name="Image 17" descr="un/ppt/media/image1.jpg"/>
          <p:cNvPicPr>
            <a:picLocks noChangeAspect="1"/>
          </p:cNvPicPr>
          <p:nvPr/>
        </p:nvPicPr>
        <p:blipFill>
          <a:blip r:embed="rId20"/>
          <a:srcRect/>
          <a:stretch/>
        </p:blipFill>
        <p:spPr>
          <a:xfrm>
            <a:off x="5056205" y="8513064"/>
            <a:ext cx="2500671" cy="1814810"/>
          </a:xfrm>
          <a:prstGeom prst="rect">
            <a:avLst/>
          </a:prstGeom>
        </p:spPr>
      </p:pic>
      <p:sp>
        <p:nvSpPr>
          <p:cNvPr id="85" name="Shape 65"/>
          <p:cNvSpPr/>
          <p:nvPr/>
        </p:nvSpPr>
        <p:spPr>
          <a:xfrm>
            <a:off x="0" y="10327874"/>
            <a:ext cx="7556876" cy="365760"/>
          </a:xfrm>
          <a:prstGeom prst="rect">
            <a:avLst/>
          </a:prstGeom>
          <a:solidFill>
            <a:srgbClr val="525558"/>
          </a:solidFill>
          <a:ln w="12700">
            <a:solidFill>
              <a:srgbClr val="52555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6" name="Footer Credit"/>
          <p:cNvSpPr txBox="1"/>
          <p:nvPr/>
        </p:nvSpPr>
        <p:spPr>
          <a:xfrm>
            <a:off x="694944" y="10327873"/>
            <a:ext cx="31089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750" b="0" i="0">
                <a:solidFill>
                  <a:srgbClr val="C9CBC5"/>
                </a:solidFill>
                <a:latin typeface="+mn-lt"/>
              </a:rPr>
              <a:t>LED tape lighting by </a:t>
            </a:r>
            <a:r>
              <a:rPr sz="750" b="1" i="0">
                <a:solidFill>
                  <a:srgbClr val="FFFFFF"/>
                </a:solidFill>
                <a:latin typeface="+mn-lt"/>
              </a:rPr>
              <a:t>LIGHTING LEAF</a:t>
            </a:r>
          </a:p>
        </p:txBody>
      </p:sp>
      <p:sp>
        <p:nvSpPr>
          <p:cNvPr id="87" name="Footer Dealer Info"/>
          <p:cNvSpPr txBox="1"/>
          <p:nvPr/>
        </p:nvSpPr>
        <p:spPr>
          <a:xfrm>
            <a:off x="3167755" y="10327873"/>
            <a:ext cx="40233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850" b="1" i="0">
                <a:solidFill>
                  <a:srgbClr val="FFFFFF"/>
                </a:solidFill>
                <a:latin typeface="+mn-lt"/>
              </a:rPr>
              <a:t>[Dealer Name]   |   [000.000.0000]   |   [yourwebsite.com]</a:t>
            </a:r>
          </a:p>
        </p:txBody>
      </p:sp>
      <p:sp>
        <p:nvSpPr>
          <p:cNvPr id="88" name="Dealer Header Background"/>
          <p:cNvSpPr/>
          <p:nvPr/>
        </p:nvSpPr>
        <p:spPr>
          <a:xfrm>
            <a:off x="0" y="0"/>
            <a:ext cx="7556875" cy="8092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Dealer Accent Bar"/>
          <p:cNvSpPr/>
          <p:nvPr/>
        </p:nvSpPr>
        <p:spPr>
          <a:xfrm>
            <a:off x="0" y="809244"/>
            <a:ext cx="755687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0" name="Dealer Logo" descr="logo_placeholder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365760" y="91440"/>
            <a:ext cx="1755648" cy="621792"/>
          </a:xfrm>
          <a:prstGeom prst="rect">
            <a:avLst/>
          </a:prstGeom>
        </p:spPr>
      </p:pic>
      <p:sp>
        <p:nvSpPr>
          <p:cNvPr id="91" name="Dealer Name"/>
          <p:cNvSpPr txBox="1"/>
          <p:nvPr/>
        </p:nvSpPr>
        <p:spPr>
          <a:xfrm>
            <a:off x="2743200" y="54864"/>
            <a:ext cx="4447915" cy="2560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500" b="1" i="0">
                <a:solidFill>
                  <a:schemeClr val="accent1"/>
                </a:solidFill>
                <a:latin typeface="+mj-lt"/>
              </a:rPr>
              <a:t>[Dealer Name]</a:t>
            </a:r>
          </a:p>
        </p:txBody>
      </p:sp>
      <p:sp>
        <p:nvSpPr>
          <p:cNvPr id="92" name="Dealer Tagline"/>
          <p:cNvSpPr txBox="1"/>
          <p:nvPr/>
        </p:nvSpPr>
        <p:spPr>
          <a:xfrm>
            <a:off x="2743200" y="310896"/>
            <a:ext cx="4447915" cy="1554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850" b="0" i="1">
                <a:solidFill>
                  <a:srgbClr val="525558"/>
                </a:solidFill>
                <a:latin typeface="+mn-lt"/>
              </a:rPr>
              <a:t>[Your tagline, e.g. Lighting Design and Installation]</a:t>
            </a:r>
          </a:p>
        </p:txBody>
      </p:sp>
      <p:sp>
        <p:nvSpPr>
          <p:cNvPr id="93" name="Dealer Phone Web"/>
          <p:cNvSpPr txBox="1"/>
          <p:nvPr/>
        </p:nvSpPr>
        <p:spPr>
          <a:xfrm>
            <a:off x="2743200" y="475488"/>
            <a:ext cx="4447915" cy="1828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000" b="1" i="0">
                <a:solidFill>
                  <a:srgbClr val="3A3C3E"/>
                </a:solidFill>
                <a:latin typeface="+mn-lt"/>
              </a:rPr>
              <a:t>[000.000.0000]   |   [yourwebsite.com]</a:t>
            </a:r>
          </a:p>
        </p:txBody>
      </p:sp>
      <p:sp>
        <p:nvSpPr>
          <p:cNvPr id="94" name="Dealer City License"/>
          <p:cNvSpPr txBox="1"/>
          <p:nvPr/>
        </p:nvSpPr>
        <p:spPr>
          <a:xfrm>
            <a:off x="2743200" y="658368"/>
            <a:ext cx="4447915" cy="12801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700" b="0" i="0">
                <a:solidFill>
                  <a:srgbClr val="8E918B"/>
                </a:solidFill>
                <a:latin typeface="+mn-lt"/>
              </a:rPr>
              <a:t>[City, State]   |   [License #]</a:t>
            </a:r>
          </a:p>
        </p:txBody>
      </p:sp>
      <p:sp>
        <p:nvSpPr>
          <p:cNvPr id="950" name="Lighting Leaf Mark 1"/>
          <p:cNvSpPr/>
          <p:nvPr/>
        </p:nvSpPr>
        <p:spPr>
          <a:xfrm>
            <a:off x="365760" y="10378165"/>
            <a:ext cx="220326" cy="111693"/>
          </a:xfrm>
          <a:custGeom>
            <a:avLst/>
            <a:gdLst/>
            <a:ahLst/>
            <a:cxnLst/>
            <a:rect l="l" t="t" r="r" b="b"/>
            <a:pathLst>
              <a:path w="457200" h="231775">
                <a:moveTo>
                  <a:pt x="248881" y="0"/>
                </a:moveTo>
                <a:lnTo>
                  <a:pt x="201980" y="4597"/>
                </a:lnTo>
                <a:lnTo>
                  <a:pt x="158000" y="17805"/>
                </a:lnTo>
                <a:lnTo>
                  <a:pt x="117716" y="38798"/>
                </a:lnTo>
                <a:lnTo>
                  <a:pt x="81953" y="66763"/>
                </a:lnTo>
                <a:lnTo>
                  <a:pt x="51498" y="100812"/>
                </a:lnTo>
                <a:lnTo>
                  <a:pt x="27152" y="140131"/>
                </a:lnTo>
                <a:lnTo>
                  <a:pt x="9715" y="183870"/>
                </a:lnTo>
                <a:lnTo>
                  <a:pt x="0" y="231190"/>
                </a:lnTo>
                <a:lnTo>
                  <a:pt x="15887" y="186715"/>
                </a:lnTo>
                <a:lnTo>
                  <a:pt x="39052" y="146621"/>
                </a:lnTo>
                <a:lnTo>
                  <a:pt x="68643" y="111836"/>
                </a:lnTo>
                <a:lnTo>
                  <a:pt x="103797" y="83210"/>
                </a:lnTo>
                <a:lnTo>
                  <a:pt x="143687" y="61658"/>
                </a:lnTo>
                <a:lnTo>
                  <a:pt x="187452" y="48082"/>
                </a:lnTo>
                <a:lnTo>
                  <a:pt x="234226" y="43357"/>
                </a:lnTo>
                <a:lnTo>
                  <a:pt x="278790" y="47637"/>
                </a:lnTo>
                <a:lnTo>
                  <a:pt x="320649" y="59969"/>
                </a:lnTo>
                <a:lnTo>
                  <a:pt x="359079" y="79603"/>
                </a:lnTo>
                <a:lnTo>
                  <a:pt x="393357" y="105740"/>
                </a:lnTo>
                <a:lnTo>
                  <a:pt x="378523" y="107073"/>
                </a:lnTo>
                <a:lnTo>
                  <a:pt x="364121" y="111125"/>
                </a:lnTo>
                <a:lnTo>
                  <a:pt x="349745" y="117259"/>
                </a:lnTo>
                <a:lnTo>
                  <a:pt x="335000" y="124891"/>
                </a:lnTo>
                <a:lnTo>
                  <a:pt x="303403" y="143167"/>
                </a:lnTo>
                <a:lnTo>
                  <a:pt x="269925" y="159029"/>
                </a:lnTo>
                <a:lnTo>
                  <a:pt x="231609" y="165620"/>
                </a:lnTo>
                <a:lnTo>
                  <a:pt x="185496" y="156121"/>
                </a:lnTo>
                <a:lnTo>
                  <a:pt x="231851" y="181216"/>
                </a:lnTo>
                <a:lnTo>
                  <a:pt x="278904" y="185305"/>
                </a:lnTo>
                <a:lnTo>
                  <a:pt x="326542" y="173202"/>
                </a:lnTo>
                <a:lnTo>
                  <a:pt x="374662" y="149745"/>
                </a:lnTo>
                <a:lnTo>
                  <a:pt x="409511" y="131914"/>
                </a:lnTo>
                <a:lnTo>
                  <a:pt x="435330" y="121754"/>
                </a:lnTo>
                <a:lnTo>
                  <a:pt x="451358" y="117144"/>
                </a:lnTo>
                <a:lnTo>
                  <a:pt x="456869" y="116078"/>
                </a:lnTo>
                <a:lnTo>
                  <a:pt x="452386" y="108254"/>
                </a:lnTo>
                <a:lnTo>
                  <a:pt x="413778" y="64922"/>
                </a:lnTo>
                <a:lnTo>
                  <a:pt x="378307" y="37731"/>
                </a:lnTo>
                <a:lnTo>
                  <a:pt x="338480" y="17310"/>
                </a:lnTo>
                <a:lnTo>
                  <a:pt x="295097" y="4457"/>
                </a:lnTo>
                <a:lnTo>
                  <a:pt x="248881" y="0"/>
                </a:lnTo>
                <a:close/>
              </a:path>
            </a:pathLst>
          </a:custGeom>
          <a:solidFill>
            <a:srgbClr val="8199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1" name="Lighting Leaf Mark 2"/>
          <p:cNvSpPr/>
          <p:nvPr/>
        </p:nvSpPr>
        <p:spPr>
          <a:xfrm>
            <a:off x="374572" y="10416354"/>
            <a:ext cx="97004" cy="208698"/>
          </a:xfrm>
          <a:custGeom>
            <a:avLst/>
            <a:gdLst/>
            <a:ahLst/>
            <a:cxnLst/>
            <a:rect l="l" t="t" r="r" b="b"/>
            <a:pathLst>
              <a:path w="201295" h="433070">
                <a:moveTo>
                  <a:pt x="199770" y="0"/>
                </a:moveTo>
                <a:lnTo>
                  <a:pt x="153606" y="8369"/>
                </a:lnTo>
                <a:lnTo>
                  <a:pt x="111404" y="26530"/>
                </a:lnTo>
                <a:lnTo>
                  <a:pt x="74345" y="53263"/>
                </a:lnTo>
                <a:lnTo>
                  <a:pt x="43522" y="87388"/>
                </a:lnTo>
                <a:lnTo>
                  <a:pt x="20104" y="127723"/>
                </a:lnTo>
                <a:lnTo>
                  <a:pt x="5206" y="173075"/>
                </a:lnTo>
                <a:lnTo>
                  <a:pt x="0" y="222262"/>
                </a:lnTo>
                <a:lnTo>
                  <a:pt x="5626" y="273329"/>
                </a:lnTo>
                <a:lnTo>
                  <a:pt x="21678" y="320205"/>
                </a:lnTo>
                <a:lnTo>
                  <a:pt x="46837" y="361556"/>
                </a:lnTo>
                <a:lnTo>
                  <a:pt x="79844" y="396049"/>
                </a:lnTo>
                <a:lnTo>
                  <a:pt x="119418" y="422351"/>
                </a:lnTo>
                <a:lnTo>
                  <a:pt x="146519" y="432473"/>
                </a:lnTo>
                <a:lnTo>
                  <a:pt x="201104" y="432473"/>
                </a:lnTo>
                <a:lnTo>
                  <a:pt x="157606" y="416229"/>
                </a:lnTo>
                <a:lnTo>
                  <a:pt x="118021" y="389940"/>
                </a:lnTo>
                <a:lnTo>
                  <a:pt x="85001" y="355447"/>
                </a:lnTo>
                <a:lnTo>
                  <a:pt x="59842" y="314083"/>
                </a:lnTo>
                <a:lnTo>
                  <a:pt x="43802" y="267195"/>
                </a:lnTo>
                <a:lnTo>
                  <a:pt x="38176" y="216128"/>
                </a:lnTo>
                <a:lnTo>
                  <a:pt x="43700" y="165544"/>
                </a:lnTo>
                <a:lnTo>
                  <a:pt x="59448" y="119037"/>
                </a:lnTo>
                <a:lnTo>
                  <a:pt x="84175" y="77952"/>
                </a:lnTo>
                <a:lnTo>
                  <a:pt x="116624" y="43548"/>
                </a:lnTo>
                <a:lnTo>
                  <a:pt x="155574" y="17119"/>
                </a:lnTo>
                <a:lnTo>
                  <a:pt x="199770" y="0"/>
                </a:lnTo>
                <a:close/>
              </a:path>
            </a:pathLst>
          </a:custGeom>
          <a:solidFill>
            <a:srgbClr val="EDC34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 txBox="1"/>
          <p:nvPr/>
        </p:nvSpPr>
        <p:spPr>
          <a:xfrm>
            <a:off x="365760" y="1024128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52555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Choose your light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3899276" y="1024128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i="1" dirty="0">
                <a:solidFill>
                  <a:schemeClr val="accent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Five tape types, from simple white to full color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365760" y="1389888"/>
            <a:ext cx="1291919" cy="1188720"/>
          </a:xfrm>
          <a:prstGeom prst="roundRect">
            <a:avLst>
              <a:gd name="adj" fmla="val 6154"/>
            </a:avLst>
          </a:prstGeom>
          <a:solidFill>
            <a:srgbClr val="F2F3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457200" y="1499616"/>
            <a:ext cx="1109039" cy="274320"/>
          </a:xfrm>
          <a:prstGeom prst="rect">
            <a:avLst/>
          </a:prstGeom>
          <a:solidFill>
            <a:srgbClr val="2E303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Shape 6"/>
          <p:cNvSpPr/>
          <p:nvPr/>
        </p:nvSpPr>
        <p:spPr>
          <a:xfrm>
            <a:off x="484632" y="1527048"/>
            <a:ext cx="1054175" cy="219456"/>
          </a:xfrm>
          <a:prstGeom prst="rect">
            <a:avLst/>
          </a:prstGeom>
          <a:solidFill>
            <a:srgbClr val="FFD49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 txBox="1"/>
          <p:nvPr/>
        </p:nvSpPr>
        <p:spPr>
          <a:xfrm>
            <a:off x="438912" y="1847088"/>
            <a:ext cx="1145615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52555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Single Color White</a:t>
            </a:r>
            <a:endParaRPr lang="en-US" sz="900" dirty="0"/>
          </a:p>
        </p:txBody>
      </p:sp>
      <p:sp>
        <p:nvSpPr>
          <p:cNvPr id="10" name="Text 8"/>
          <p:cNvSpPr txBox="1"/>
          <p:nvPr/>
        </p:nvSpPr>
        <p:spPr>
          <a:xfrm>
            <a:off x="438912" y="2075688"/>
            <a:ext cx="114561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75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fixed white. Simple, clean, and efficient for task and accent light.</a:t>
            </a:r>
            <a:endParaRPr lang="en-US" sz="750" dirty="0"/>
          </a:p>
        </p:txBody>
      </p:sp>
      <p:sp>
        <p:nvSpPr>
          <p:cNvPr id="11" name="Shape 9"/>
          <p:cNvSpPr/>
          <p:nvPr/>
        </p:nvSpPr>
        <p:spPr>
          <a:xfrm>
            <a:off x="1749119" y="1389888"/>
            <a:ext cx="1291919" cy="1188720"/>
          </a:xfrm>
          <a:prstGeom prst="roundRect">
            <a:avLst>
              <a:gd name="adj" fmla="val 6154"/>
            </a:avLst>
          </a:prstGeom>
          <a:solidFill>
            <a:srgbClr val="F2F3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1840559" y="1499616"/>
            <a:ext cx="1109039" cy="274320"/>
          </a:xfrm>
          <a:prstGeom prst="rect">
            <a:avLst/>
          </a:prstGeom>
          <a:solidFill>
            <a:srgbClr val="2E303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1867991" y="1527048"/>
            <a:ext cx="314816" cy="219456"/>
          </a:xfrm>
          <a:prstGeom prst="rect">
            <a:avLst/>
          </a:prstGeom>
          <a:solidFill>
            <a:srgbClr val="FFB86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2237671" y="1527048"/>
            <a:ext cx="314816" cy="219456"/>
          </a:xfrm>
          <a:prstGeom prst="rect">
            <a:avLst/>
          </a:prstGeom>
          <a:solidFill>
            <a:srgbClr val="FFE3B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2607351" y="1527048"/>
            <a:ext cx="314816" cy="219456"/>
          </a:xfrm>
          <a:prstGeom prst="rect">
            <a:avLst/>
          </a:prstGeom>
          <a:solidFill>
            <a:srgbClr val="E8EE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 txBox="1"/>
          <p:nvPr/>
        </p:nvSpPr>
        <p:spPr>
          <a:xfrm>
            <a:off x="1822271" y="1847088"/>
            <a:ext cx="1145615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52555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Tunable White (CCT)</a:t>
            </a:r>
            <a:endParaRPr lang="en-US" sz="900" dirty="0"/>
          </a:p>
        </p:txBody>
      </p:sp>
      <p:sp>
        <p:nvSpPr>
          <p:cNvPr id="17" name="Text 15"/>
          <p:cNvSpPr txBox="1"/>
          <p:nvPr/>
        </p:nvSpPr>
        <p:spPr>
          <a:xfrm>
            <a:off x="1822271" y="2075688"/>
            <a:ext cx="114561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75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Adjust from warm to cool white on the same strip to suit the task or time of day.</a:t>
            </a:r>
            <a:endParaRPr lang="en-US" sz="750" dirty="0"/>
          </a:p>
        </p:txBody>
      </p:sp>
      <p:sp>
        <p:nvSpPr>
          <p:cNvPr id="18" name="Shape 16"/>
          <p:cNvSpPr/>
          <p:nvPr/>
        </p:nvSpPr>
        <p:spPr>
          <a:xfrm>
            <a:off x="3132478" y="1389888"/>
            <a:ext cx="1291919" cy="1188720"/>
          </a:xfrm>
          <a:prstGeom prst="roundRect">
            <a:avLst>
              <a:gd name="adj" fmla="val 6154"/>
            </a:avLst>
          </a:prstGeom>
          <a:solidFill>
            <a:srgbClr val="F2F3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Shape 17"/>
          <p:cNvSpPr/>
          <p:nvPr/>
        </p:nvSpPr>
        <p:spPr>
          <a:xfrm>
            <a:off x="3223918" y="1499616"/>
            <a:ext cx="1109039" cy="274320"/>
          </a:xfrm>
          <a:prstGeom prst="rect">
            <a:avLst/>
          </a:prstGeom>
          <a:solidFill>
            <a:srgbClr val="2E303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3251350" y="1527048"/>
            <a:ext cx="314816" cy="219456"/>
          </a:xfrm>
          <a:prstGeom prst="rect">
            <a:avLst/>
          </a:prstGeom>
          <a:solidFill>
            <a:srgbClr val="E5393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3621030" y="1527048"/>
            <a:ext cx="314816" cy="219456"/>
          </a:xfrm>
          <a:prstGeom prst="rect">
            <a:avLst/>
          </a:prstGeom>
          <a:solidFill>
            <a:srgbClr val="43A04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3990710" y="1527048"/>
            <a:ext cx="314816" cy="219456"/>
          </a:xfrm>
          <a:prstGeom prst="rect">
            <a:avLst/>
          </a:prstGeom>
          <a:solidFill>
            <a:srgbClr val="1E88E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 txBox="1"/>
          <p:nvPr/>
        </p:nvSpPr>
        <p:spPr>
          <a:xfrm>
            <a:off x="3205630" y="1847088"/>
            <a:ext cx="1145615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52555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RGB Color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3205630" y="2075688"/>
            <a:ext cx="114561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75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Millions of colors for accents, parties, holidays, and game day.</a:t>
            </a:r>
            <a:endParaRPr lang="en-US" sz="750" dirty="0"/>
          </a:p>
        </p:txBody>
      </p:sp>
      <p:sp>
        <p:nvSpPr>
          <p:cNvPr id="25" name="Shape 23"/>
          <p:cNvSpPr/>
          <p:nvPr/>
        </p:nvSpPr>
        <p:spPr>
          <a:xfrm>
            <a:off x="4515838" y="1389888"/>
            <a:ext cx="1291919" cy="1188720"/>
          </a:xfrm>
          <a:prstGeom prst="roundRect">
            <a:avLst>
              <a:gd name="adj" fmla="val 6154"/>
            </a:avLst>
          </a:prstGeom>
          <a:solidFill>
            <a:srgbClr val="F2F3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4607278" y="1499616"/>
            <a:ext cx="1109039" cy="274320"/>
          </a:xfrm>
          <a:prstGeom prst="rect">
            <a:avLst/>
          </a:prstGeom>
          <a:solidFill>
            <a:srgbClr val="2E303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Shape 25"/>
          <p:cNvSpPr/>
          <p:nvPr/>
        </p:nvSpPr>
        <p:spPr>
          <a:xfrm>
            <a:off x="4634710" y="1527048"/>
            <a:ext cx="222396" cy="219456"/>
          </a:xfrm>
          <a:prstGeom prst="rect">
            <a:avLst/>
          </a:prstGeom>
          <a:solidFill>
            <a:srgbClr val="E5393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8" name="Shape 26"/>
          <p:cNvSpPr/>
          <p:nvPr/>
        </p:nvSpPr>
        <p:spPr>
          <a:xfrm>
            <a:off x="4911969" y="1527048"/>
            <a:ext cx="222396" cy="219456"/>
          </a:xfrm>
          <a:prstGeom prst="rect">
            <a:avLst/>
          </a:prstGeom>
          <a:solidFill>
            <a:srgbClr val="43A04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Shape 27"/>
          <p:cNvSpPr/>
          <p:nvPr/>
        </p:nvSpPr>
        <p:spPr>
          <a:xfrm>
            <a:off x="5189229" y="1527048"/>
            <a:ext cx="222396" cy="219456"/>
          </a:xfrm>
          <a:prstGeom prst="rect">
            <a:avLst/>
          </a:prstGeom>
          <a:solidFill>
            <a:srgbClr val="1E88E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5466489" y="1527048"/>
            <a:ext cx="222396" cy="219456"/>
          </a:xfrm>
          <a:prstGeom prst="rect">
            <a:avLst/>
          </a:prstGeom>
          <a:solidFill>
            <a:srgbClr val="FFD49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 txBox="1"/>
          <p:nvPr/>
        </p:nvSpPr>
        <p:spPr>
          <a:xfrm>
            <a:off x="4588990" y="1847088"/>
            <a:ext cx="1145615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52555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RGB+W</a:t>
            </a:r>
            <a:endParaRPr lang="en-US" sz="900" dirty="0"/>
          </a:p>
        </p:txBody>
      </p:sp>
      <p:sp>
        <p:nvSpPr>
          <p:cNvPr id="32" name="Text 30"/>
          <p:cNvSpPr txBox="1"/>
          <p:nvPr/>
        </p:nvSpPr>
        <p:spPr>
          <a:xfrm>
            <a:off x="4588990" y="2075688"/>
            <a:ext cx="114561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75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Full color plus a dedicated white LED for quality everyday light.</a:t>
            </a:r>
            <a:endParaRPr lang="en-US" sz="750" dirty="0"/>
          </a:p>
        </p:txBody>
      </p:sp>
      <p:sp>
        <p:nvSpPr>
          <p:cNvPr id="33" name="Shape 31"/>
          <p:cNvSpPr/>
          <p:nvPr/>
        </p:nvSpPr>
        <p:spPr>
          <a:xfrm>
            <a:off x="5899197" y="1389888"/>
            <a:ext cx="1291919" cy="1188720"/>
          </a:xfrm>
          <a:prstGeom prst="roundRect">
            <a:avLst>
              <a:gd name="adj" fmla="val 6154"/>
            </a:avLst>
          </a:prstGeom>
          <a:solidFill>
            <a:srgbClr val="F2F3E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4" name="Shape 32"/>
          <p:cNvSpPr/>
          <p:nvPr/>
        </p:nvSpPr>
        <p:spPr>
          <a:xfrm>
            <a:off x="5990637" y="1499616"/>
            <a:ext cx="1109039" cy="274320"/>
          </a:xfrm>
          <a:prstGeom prst="rect">
            <a:avLst/>
          </a:prstGeom>
          <a:solidFill>
            <a:srgbClr val="2E303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Shape 33"/>
          <p:cNvSpPr/>
          <p:nvPr/>
        </p:nvSpPr>
        <p:spPr>
          <a:xfrm>
            <a:off x="6018069" y="1527048"/>
            <a:ext cx="166944" cy="219456"/>
          </a:xfrm>
          <a:prstGeom prst="rect">
            <a:avLst/>
          </a:prstGeom>
          <a:solidFill>
            <a:srgbClr val="E5393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6" name="Shape 34"/>
          <p:cNvSpPr/>
          <p:nvPr/>
        </p:nvSpPr>
        <p:spPr>
          <a:xfrm>
            <a:off x="6239877" y="1527048"/>
            <a:ext cx="166944" cy="219456"/>
          </a:xfrm>
          <a:prstGeom prst="rect">
            <a:avLst/>
          </a:prstGeom>
          <a:solidFill>
            <a:srgbClr val="43A04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" name="Shape 35"/>
          <p:cNvSpPr/>
          <p:nvPr/>
        </p:nvSpPr>
        <p:spPr>
          <a:xfrm>
            <a:off x="6461684" y="1527048"/>
            <a:ext cx="166944" cy="219456"/>
          </a:xfrm>
          <a:prstGeom prst="rect">
            <a:avLst/>
          </a:prstGeom>
          <a:solidFill>
            <a:srgbClr val="1E88E5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8" name="Shape 36"/>
          <p:cNvSpPr/>
          <p:nvPr/>
        </p:nvSpPr>
        <p:spPr>
          <a:xfrm>
            <a:off x="6683492" y="1527048"/>
            <a:ext cx="166944" cy="219456"/>
          </a:xfrm>
          <a:prstGeom prst="rect">
            <a:avLst/>
          </a:prstGeom>
          <a:solidFill>
            <a:srgbClr val="FFB86E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" name="Shape 37"/>
          <p:cNvSpPr/>
          <p:nvPr/>
        </p:nvSpPr>
        <p:spPr>
          <a:xfrm>
            <a:off x="6905300" y="1527048"/>
            <a:ext cx="166944" cy="219456"/>
          </a:xfrm>
          <a:prstGeom prst="rect">
            <a:avLst/>
          </a:prstGeom>
          <a:solidFill>
            <a:srgbClr val="E8EEF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0" name="Text 38"/>
          <p:cNvSpPr txBox="1"/>
          <p:nvPr/>
        </p:nvSpPr>
        <p:spPr>
          <a:xfrm>
            <a:off x="5972349" y="1847088"/>
            <a:ext cx="1145615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52555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RGB+CCT</a:t>
            </a:r>
            <a:endParaRPr lang="en-US" sz="900" dirty="0"/>
          </a:p>
        </p:txBody>
      </p:sp>
      <p:sp>
        <p:nvSpPr>
          <p:cNvPr id="41" name="Text 39"/>
          <p:cNvSpPr txBox="1"/>
          <p:nvPr/>
        </p:nvSpPr>
        <p:spPr>
          <a:xfrm>
            <a:off x="5972349" y="2075688"/>
            <a:ext cx="114561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75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Full color and tunable white in one strip. The most versatile choice.</a:t>
            </a:r>
            <a:endParaRPr lang="en-US" sz="750" dirty="0"/>
          </a:p>
        </p:txBody>
      </p:sp>
      <p:sp>
        <p:nvSpPr>
          <p:cNvPr id="42" name="Shape 40"/>
          <p:cNvSpPr/>
          <p:nvPr/>
        </p:nvSpPr>
        <p:spPr>
          <a:xfrm>
            <a:off x="365760" y="2670048"/>
            <a:ext cx="6825356" cy="384048"/>
          </a:xfrm>
          <a:prstGeom prst="roundRect">
            <a:avLst>
              <a:gd name="adj" fmla="val 19048"/>
            </a:avLst>
          </a:prstGeom>
          <a:solidFill>
            <a:srgbClr val="525558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4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488" y="2743200"/>
            <a:ext cx="237744" cy="237744"/>
          </a:xfrm>
          <a:prstGeom prst="rect">
            <a:avLst/>
          </a:prstGeom>
        </p:spPr>
      </p:pic>
      <p:sp>
        <p:nvSpPr>
          <p:cNvPr id="44" name="Text 41"/>
          <p:cNvSpPr txBox="1"/>
          <p:nvPr/>
        </p:nvSpPr>
        <p:spPr>
          <a:xfrm>
            <a:off x="822960" y="2670048"/>
            <a:ext cx="627671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dirty="0">
                <a:solidFill>
                  <a:schemeClr val="accent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Seamless, dot-free options:  </a:t>
            </a:r>
            <a:r>
              <a:rPr lang="en-US" sz="850" dirty="0">
                <a:solidFill>
                  <a:srgbClr val="FFFFF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Lighting Leaf PhosCore™ tape produces one continuous line of light with no visible dots, even reflected in glossy counters, tile, and floors.</a:t>
            </a:r>
            <a:endParaRPr lang="en-US" sz="850" dirty="0"/>
          </a:p>
        </p:txBody>
      </p:sp>
      <p:sp>
        <p:nvSpPr>
          <p:cNvPr id="45" name="Text 42"/>
          <p:cNvSpPr txBox="1"/>
          <p:nvPr/>
        </p:nvSpPr>
        <p:spPr>
          <a:xfrm>
            <a:off x="365760" y="3218688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52555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Set the mood with color temperature</a:t>
            </a:r>
            <a:endParaRPr lang="en-US" sz="1500" dirty="0"/>
          </a:p>
        </p:txBody>
      </p:sp>
      <p:sp>
        <p:nvSpPr>
          <p:cNvPr id="46" name="Text 43"/>
          <p:cNvSpPr txBox="1"/>
          <p:nvPr/>
        </p:nvSpPr>
        <p:spPr>
          <a:xfrm>
            <a:off x="5362316" y="3218688"/>
            <a:ext cx="1828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7A7D80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Warmer  ←   →  Cooler</a:t>
            </a:r>
            <a:endParaRPr lang="en-US" sz="850" dirty="0"/>
          </a:p>
        </p:txBody>
      </p:sp>
      <p:sp>
        <p:nvSpPr>
          <p:cNvPr id="47" name="Shape 44"/>
          <p:cNvSpPr/>
          <p:nvPr/>
        </p:nvSpPr>
        <p:spPr>
          <a:xfrm>
            <a:off x="365760" y="3547872"/>
            <a:ext cx="1365071" cy="365760"/>
          </a:xfrm>
          <a:prstGeom prst="rect">
            <a:avLst/>
          </a:prstGeom>
          <a:solidFill>
            <a:srgbClr val="FFB46B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8" name="Text 45"/>
          <p:cNvSpPr txBox="1"/>
          <p:nvPr/>
        </p:nvSpPr>
        <p:spPr>
          <a:xfrm>
            <a:off x="365760" y="3547872"/>
            <a:ext cx="136507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52555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2700K</a:t>
            </a:r>
            <a:endParaRPr lang="en-US" sz="1100" dirty="0"/>
          </a:p>
        </p:txBody>
      </p:sp>
      <p:sp>
        <p:nvSpPr>
          <p:cNvPr id="49" name="Text 46"/>
          <p:cNvSpPr txBox="1"/>
          <p:nvPr/>
        </p:nvSpPr>
        <p:spPr>
          <a:xfrm>
            <a:off x="365760" y="3950208"/>
            <a:ext cx="1365071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52555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Cozy &amp; relaxing</a:t>
            </a:r>
            <a:endParaRPr lang="en-US" sz="750" dirty="0"/>
          </a:p>
          <a:p>
            <a:pPr marL="0" indent="0" algn="ctr">
              <a:buNone/>
            </a:pPr>
            <a:r>
              <a:rPr lang="en-US" sz="75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Bedrooms, living rooms</a:t>
            </a:r>
            <a:endParaRPr lang="en-US" sz="750" dirty="0"/>
          </a:p>
        </p:txBody>
      </p:sp>
      <p:sp>
        <p:nvSpPr>
          <p:cNvPr id="50" name="Shape 47"/>
          <p:cNvSpPr/>
          <p:nvPr/>
        </p:nvSpPr>
        <p:spPr>
          <a:xfrm>
            <a:off x="1730831" y="3547872"/>
            <a:ext cx="1365071" cy="365760"/>
          </a:xfrm>
          <a:prstGeom prst="rect">
            <a:avLst/>
          </a:prstGeom>
          <a:solidFill>
            <a:srgbClr val="FFC98E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1" name="Text 48"/>
          <p:cNvSpPr txBox="1"/>
          <p:nvPr/>
        </p:nvSpPr>
        <p:spPr>
          <a:xfrm>
            <a:off x="1730831" y="3547872"/>
            <a:ext cx="136507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52555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3000K</a:t>
            </a:r>
            <a:endParaRPr lang="en-US" sz="1100" dirty="0"/>
          </a:p>
        </p:txBody>
      </p:sp>
      <p:sp>
        <p:nvSpPr>
          <p:cNvPr id="52" name="Text 49"/>
          <p:cNvSpPr txBox="1"/>
          <p:nvPr/>
        </p:nvSpPr>
        <p:spPr>
          <a:xfrm>
            <a:off x="1730831" y="3950208"/>
            <a:ext cx="1365071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52555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Warm &amp; inviting</a:t>
            </a:r>
            <a:endParaRPr lang="en-US" sz="750" dirty="0"/>
          </a:p>
          <a:p>
            <a:pPr marL="0" indent="0" algn="ctr">
              <a:buNone/>
            </a:pPr>
            <a:r>
              <a:rPr lang="en-US" sz="75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Kitchens, dining</a:t>
            </a:r>
            <a:endParaRPr lang="en-US" sz="750" dirty="0"/>
          </a:p>
        </p:txBody>
      </p:sp>
      <p:sp>
        <p:nvSpPr>
          <p:cNvPr id="53" name="Shape 50"/>
          <p:cNvSpPr/>
          <p:nvPr/>
        </p:nvSpPr>
        <p:spPr>
          <a:xfrm>
            <a:off x="3095902" y="3547872"/>
            <a:ext cx="1365071" cy="365760"/>
          </a:xfrm>
          <a:prstGeom prst="rect">
            <a:avLst/>
          </a:prstGeom>
          <a:solidFill>
            <a:srgbClr val="FFDDB4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4" name="Text 51"/>
          <p:cNvSpPr txBox="1"/>
          <p:nvPr/>
        </p:nvSpPr>
        <p:spPr>
          <a:xfrm>
            <a:off x="3095902" y="3547872"/>
            <a:ext cx="136507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52555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3500K</a:t>
            </a:r>
            <a:endParaRPr lang="en-US" sz="1100" dirty="0"/>
          </a:p>
        </p:txBody>
      </p:sp>
      <p:sp>
        <p:nvSpPr>
          <p:cNvPr id="55" name="Text 52"/>
          <p:cNvSpPr txBox="1"/>
          <p:nvPr/>
        </p:nvSpPr>
        <p:spPr>
          <a:xfrm>
            <a:off x="3095902" y="3950208"/>
            <a:ext cx="1365071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52555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Balanced</a:t>
            </a:r>
            <a:endParaRPr lang="en-US" sz="750" dirty="0"/>
          </a:p>
          <a:p>
            <a:pPr marL="0" indent="0" algn="ctr">
              <a:buNone/>
            </a:pPr>
            <a:r>
              <a:rPr lang="en-US" sz="75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Baths, laundry, halls</a:t>
            </a:r>
            <a:endParaRPr lang="en-US" sz="750" dirty="0"/>
          </a:p>
        </p:txBody>
      </p:sp>
      <p:sp>
        <p:nvSpPr>
          <p:cNvPr id="56" name="Shape 53"/>
          <p:cNvSpPr/>
          <p:nvPr/>
        </p:nvSpPr>
        <p:spPr>
          <a:xfrm>
            <a:off x="4460974" y="3547872"/>
            <a:ext cx="1365071" cy="365760"/>
          </a:xfrm>
          <a:prstGeom prst="rect">
            <a:avLst/>
          </a:prstGeom>
          <a:solidFill>
            <a:srgbClr val="FFEBD2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7" name="Text 54"/>
          <p:cNvSpPr txBox="1"/>
          <p:nvPr/>
        </p:nvSpPr>
        <p:spPr>
          <a:xfrm>
            <a:off x="4460974" y="3547872"/>
            <a:ext cx="136507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52555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4000K</a:t>
            </a:r>
            <a:endParaRPr lang="en-US" sz="1100" dirty="0"/>
          </a:p>
        </p:txBody>
      </p:sp>
      <p:sp>
        <p:nvSpPr>
          <p:cNvPr id="58" name="Text 55"/>
          <p:cNvSpPr txBox="1"/>
          <p:nvPr/>
        </p:nvSpPr>
        <p:spPr>
          <a:xfrm>
            <a:off x="4460974" y="3950208"/>
            <a:ext cx="1365071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52555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Bright &amp; crisp</a:t>
            </a:r>
            <a:endParaRPr lang="en-US" sz="750" dirty="0"/>
          </a:p>
          <a:p>
            <a:pPr marL="0" indent="0" algn="ctr">
              <a:buNone/>
            </a:pPr>
            <a:r>
              <a:rPr lang="en-US" sz="75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Garages, workspaces</a:t>
            </a:r>
            <a:endParaRPr lang="en-US" sz="750" dirty="0"/>
          </a:p>
        </p:txBody>
      </p:sp>
      <p:sp>
        <p:nvSpPr>
          <p:cNvPr id="59" name="Shape 56"/>
          <p:cNvSpPr/>
          <p:nvPr/>
        </p:nvSpPr>
        <p:spPr>
          <a:xfrm>
            <a:off x="5826045" y="3547872"/>
            <a:ext cx="1365071" cy="365760"/>
          </a:xfrm>
          <a:prstGeom prst="rect">
            <a:avLst/>
          </a:prstGeom>
          <a:solidFill>
            <a:srgbClr val="EEF1FF"/>
          </a:solidFill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0" name="Text 57"/>
          <p:cNvSpPr txBox="1"/>
          <p:nvPr/>
        </p:nvSpPr>
        <p:spPr>
          <a:xfrm>
            <a:off x="5826045" y="3547872"/>
            <a:ext cx="136507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52555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5000K</a:t>
            </a:r>
            <a:endParaRPr lang="en-US" sz="1100" dirty="0"/>
          </a:p>
        </p:txBody>
      </p:sp>
      <p:sp>
        <p:nvSpPr>
          <p:cNvPr id="61" name="Text 58"/>
          <p:cNvSpPr txBox="1"/>
          <p:nvPr/>
        </p:nvSpPr>
        <p:spPr>
          <a:xfrm>
            <a:off x="5826045" y="3950208"/>
            <a:ext cx="1365071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750" b="1" dirty="0">
                <a:solidFill>
                  <a:srgbClr val="52555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Daylight</a:t>
            </a:r>
            <a:endParaRPr lang="en-US" sz="750" dirty="0"/>
          </a:p>
          <a:p>
            <a:pPr marL="0" indent="0" algn="ctr">
              <a:buNone/>
            </a:pPr>
            <a:r>
              <a:rPr lang="en-US" sz="75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Task and display</a:t>
            </a:r>
            <a:endParaRPr lang="en-US" sz="750" dirty="0"/>
          </a:p>
        </p:txBody>
      </p:sp>
      <p:sp>
        <p:nvSpPr>
          <p:cNvPr id="62" name="Text 59"/>
          <p:cNvSpPr txBox="1"/>
          <p:nvPr/>
        </p:nvSpPr>
        <p:spPr>
          <a:xfrm>
            <a:off x="365760" y="4425696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52555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Features, functions, and benefits</a:t>
            </a:r>
            <a:endParaRPr lang="en-US" sz="1500" dirty="0"/>
          </a:p>
        </p:txBody>
      </p:sp>
      <p:graphicFrame>
        <p:nvGraphicFramePr>
          <p:cNvPr id="6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365760" y="4754880"/>
          <a:ext cx="6825356" cy="914400"/>
        </p:xfrm>
        <a:graphic>
          <a:graphicData uri="http://schemas.openxmlformats.org/drawingml/2006/table">
            <a:tbl>
              <a:tblPr/>
              <a:tblGrid>
                <a:gridCol w="16916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871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465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5603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Feature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52555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What it does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52555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50" b="1" dirty="0">
                          <a:solidFill>
                            <a:srgbClr val="FFFFFF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What it means for you</a:t>
                      </a:r>
                      <a:endParaRPr lang="en-US" sz="85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52555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00" b="1" dirty="0">
                          <a:solidFill>
                            <a:schemeClr val="accent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Slim, flexible strip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F3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00" dirty="0">
                          <a:solidFill>
                            <a:srgbClr val="3A3C3E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Fits under cabinets, in coves, on steps, and in tight spaces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F3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00" dirty="0">
                          <a:solidFill>
                            <a:srgbClr val="3A3C3E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Light exactly where you need it, with the fixture out of sight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F3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00" b="1" dirty="0">
                          <a:solidFill>
                            <a:schemeClr val="accent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Seamless, dot-free glow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00" dirty="0">
                          <a:solidFill>
                            <a:srgbClr val="3A3C3E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Blends LEDs into one continuous line of light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00" dirty="0">
                          <a:solidFill>
                            <a:srgbClr val="3A3C3E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Clean reflections on glossy counters, tile, and floors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00" b="1" dirty="0">
                          <a:solidFill>
                            <a:schemeClr val="accent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90+ CRI color accuracy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F3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00" dirty="0">
                          <a:solidFill>
                            <a:srgbClr val="3A3C3E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Shows colors much the way daylight does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F3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00" dirty="0">
                          <a:solidFill>
                            <a:srgbClr val="3A3C3E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Finishes, food, and skin tones look natural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F3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00" b="1" dirty="0">
                          <a:solidFill>
                            <a:schemeClr val="accent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Dimmable and tunable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00" dirty="0">
                          <a:solidFill>
                            <a:srgbClr val="3A3C3E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Adjusts brightness and warm-to-cool white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00" dirty="0">
                          <a:solidFill>
                            <a:srgbClr val="3A3C3E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One room, many moods: work, relax, entertain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00" b="1" dirty="0">
                          <a:solidFill>
                            <a:schemeClr val="accent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Indirect, reflected light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F3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00" dirty="0">
                          <a:solidFill>
                            <a:srgbClr val="3A3C3E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Softens glare and harsh shadows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F3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00" dirty="0">
                          <a:solidFill>
                            <a:srgbClr val="3A3C3E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Easier on the eyes, and rooms feel larger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F3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00" b="1" dirty="0">
                          <a:solidFill>
                            <a:schemeClr val="accent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Smart control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00" dirty="0">
                          <a:solidFill>
                            <a:srgbClr val="3A3C3E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App, voice, wall remotes, scenes, and schedules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00" dirty="0">
                          <a:solidFill>
                            <a:srgbClr val="3A3C3E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Convenience from anywhere; never come home to a dark house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8346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00" b="1" dirty="0">
                          <a:solidFill>
                            <a:schemeClr val="accent1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Energy-efficient LED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F3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00" dirty="0">
                          <a:solidFill>
                            <a:srgbClr val="3A3C3E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Low wattage and long service life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F3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800" dirty="0">
                          <a:solidFill>
                            <a:srgbClr val="3A3C3E"/>
                          </a:solidFill>
                          <a:latin typeface="+mn-lt" pitchFamily="34" charset="0"/>
                          <a:ea typeface="+mn-lt" pitchFamily="34" charset="-122"/>
                          <a:cs typeface="+mn-lt" pitchFamily="34" charset="-120"/>
                        </a:rPr>
                        <a:t>Lower energy use and less upkeep</a:t>
                      </a:r>
                      <a:endParaRPr lang="en-US" sz="800" dirty="0">
                        <a:latin typeface="+mn-lt" charset="0"/>
                        <a:ea typeface="+mn-lt" charset="0"/>
                        <a:cs typeface="+mn-lt" charset="0"/>
                      </a:endParaRPr>
                    </a:p>
                  </a:txBody>
                  <a:tcPr marL="73152" marR="73152" marT="27432" marB="27432" anchor="ctr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F2F3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64" name="Image 1" descr="un/ppt/media/image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040" y="7178040"/>
            <a:ext cx="1143000" cy="1367636"/>
          </a:xfrm>
          <a:prstGeom prst="rect">
            <a:avLst/>
          </a:prstGeom>
        </p:spPr>
      </p:pic>
      <p:sp>
        <p:nvSpPr>
          <p:cNvPr id="65" name="Text 60"/>
          <p:cNvSpPr txBox="1"/>
          <p:nvPr/>
        </p:nvSpPr>
        <p:spPr>
          <a:xfrm>
            <a:off x="1554480" y="717804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52555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Control it your way</a:t>
            </a:r>
            <a:endParaRPr lang="en-US" sz="1500" dirty="0"/>
          </a:p>
        </p:txBody>
      </p:sp>
      <p:sp>
        <p:nvSpPr>
          <p:cNvPr id="66" name="Text 61"/>
          <p:cNvSpPr txBox="1"/>
          <p:nvPr/>
        </p:nvSpPr>
        <p:spPr>
          <a:xfrm>
            <a:off x="1554480" y="7488936"/>
            <a:ext cx="24231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27000" indent="-127000">
              <a:spcAft>
                <a:spcPts val="300"/>
              </a:spcAft>
              <a:buSzPct val="100000"/>
              <a:buChar char="•"/>
            </a:pPr>
            <a:r>
              <a:rPr lang="en-US" sz="85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Tap or speak: dim, brighten, and change color by app or smart assistant</a:t>
            </a:r>
            <a:endParaRPr lang="en-US" sz="850" dirty="0"/>
          </a:p>
          <a:p>
            <a:pPr marL="127000" indent="-127000">
              <a:spcAft>
                <a:spcPts val="300"/>
              </a:spcAft>
              <a:buSzPct val="100000"/>
              <a:buChar char="•"/>
            </a:pPr>
            <a:r>
              <a:rPr lang="en-US" sz="85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Stylish, removable in-wall remotes for everyday use</a:t>
            </a:r>
            <a:endParaRPr lang="en-US" sz="850" dirty="0"/>
          </a:p>
          <a:p>
            <a:pPr marL="127000" indent="-127000">
              <a:spcAft>
                <a:spcPts val="300"/>
              </a:spcAft>
              <a:buSzPct val="100000"/>
              <a:buChar char="•"/>
            </a:pPr>
            <a:r>
              <a:rPr lang="en-US" sz="85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Scenes for cooking, movie night, and entertaining</a:t>
            </a:r>
            <a:endParaRPr lang="en-US" sz="850" dirty="0"/>
          </a:p>
          <a:p>
            <a:pPr marL="127000" indent="-127000">
              <a:spcAft>
                <a:spcPts val="300"/>
              </a:spcAft>
              <a:buSzPct val="100000"/>
              <a:buChar char="•"/>
            </a:pPr>
            <a:r>
              <a:rPr lang="en-US" sz="85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Schedules and timers: wake to a gentle glow, come home to a lit house</a:t>
            </a:r>
            <a:endParaRPr lang="en-US" sz="850" dirty="0"/>
          </a:p>
        </p:txBody>
      </p:sp>
      <p:sp>
        <p:nvSpPr>
          <p:cNvPr id="67" name="Shape 62"/>
          <p:cNvSpPr/>
          <p:nvPr/>
        </p:nvSpPr>
        <p:spPr>
          <a:xfrm>
            <a:off x="4069080" y="7178040"/>
            <a:ext cx="3122036" cy="1371600"/>
          </a:xfrm>
          <a:prstGeom prst="roundRect">
            <a:avLst>
              <a:gd name="adj" fmla="val 5333"/>
            </a:avLst>
          </a:prstGeom>
          <a:solidFill>
            <a:srgbClr val="F2F3EE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8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7096" y="7251192"/>
            <a:ext cx="237744" cy="237744"/>
          </a:xfrm>
          <a:prstGeom prst="rect">
            <a:avLst/>
          </a:prstGeom>
        </p:spPr>
      </p:pic>
      <p:sp>
        <p:nvSpPr>
          <p:cNvPr id="69" name="Text 63"/>
          <p:cNvSpPr txBox="1"/>
          <p:nvPr/>
        </p:nvSpPr>
        <p:spPr>
          <a:xfrm>
            <a:off x="4489704" y="7232904"/>
            <a:ext cx="266483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52555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a professional install?</a:t>
            </a:r>
            <a:endParaRPr lang="en-US" sz="1300" dirty="0"/>
          </a:p>
        </p:txBody>
      </p:sp>
      <p:sp>
        <p:nvSpPr>
          <p:cNvPr id="70" name="Text 64"/>
          <p:cNvSpPr txBox="1"/>
          <p:nvPr/>
        </p:nvSpPr>
        <p:spPr>
          <a:xfrm>
            <a:off x="4215384" y="7562088"/>
            <a:ext cx="2847716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27000" indent="-127000">
              <a:spcAft>
                <a:spcPts val="300"/>
              </a:spcAft>
              <a:buSzPct val="100000"/>
              <a:buChar char="•"/>
            </a:pPr>
            <a:r>
              <a:rPr lang="en-US" sz="85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Power supplies sized to each run for reliable performance</a:t>
            </a:r>
            <a:endParaRPr lang="en-US" sz="850" dirty="0"/>
          </a:p>
          <a:p>
            <a:pPr marL="127000" indent="-127000">
              <a:spcAft>
                <a:spcPts val="300"/>
              </a:spcAft>
              <a:buSzPct val="100000"/>
              <a:buChar char="•"/>
            </a:pPr>
            <a:r>
              <a:rPr lang="en-US" sz="85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Correct wire gauge for even brightness from end to end</a:t>
            </a:r>
            <a:endParaRPr lang="en-US" sz="850" dirty="0"/>
          </a:p>
          <a:p>
            <a:pPr marL="127000" indent="-127000">
              <a:spcAft>
                <a:spcPts val="300"/>
              </a:spcAft>
              <a:buSzPct val="100000"/>
              <a:buChar char="•"/>
            </a:pPr>
            <a:r>
              <a:rPr lang="en-US" sz="85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Clean, concealed wiring and finished channel details</a:t>
            </a:r>
            <a:endParaRPr lang="en-US" sz="850" dirty="0"/>
          </a:p>
          <a:p>
            <a:pPr marL="127000" indent="-127000">
              <a:spcAft>
                <a:spcPts val="300"/>
              </a:spcAft>
              <a:buSzPct val="100000"/>
              <a:buChar char="•"/>
            </a:pPr>
            <a:r>
              <a:rPr lang="en-US" sz="85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Local support from the pro who designed your lighting</a:t>
            </a:r>
            <a:endParaRPr lang="en-US" sz="850" dirty="0"/>
          </a:p>
        </p:txBody>
      </p:sp>
      <p:sp>
        <p:nvSpPr>
          <p:cNvPr id="71" name="Shape 65"/>
          <p:cNvSpPr/>
          <p:nvPr/>
        </p:nvSpPr>
        <p:spPr>
          <a:xfrm>
            <a:off x="365760" y="8805672"/>
            <a:ext cx="6825356" cy="1394186"/>
          </a:xfrm>
          <a:prstGeom prst="roundRect">
            <a:avLst>
              <a:gd name="adj" fmla="val 5247"/>
            </a:avLst>
          </a:prstGeom>
          <a:solidFill>
            <a:srgbClr val="FFFFFF"/>
          </a:solidFill>
          <a:ln w="15875">
            <a:solidFill>
              <a:schemeClr val="accent1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72" name="Text 66"/>
          <p:cNvSpPr txBox="1"/>
          <p:nvPr/>
        </p:nvSpPr>
        <p:spPr>
          <a:xfrm>
            <a:off x="548640" y="8897112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00" dirty="0">
                <a:solidFill>
                  <a:schemeClr val="accent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YOUR PROJECT</a:t>
            </a:r>
            <a:endParaRPr lang="en-US" sz="900" dirty="0"/>
          </a:p>
        </p:txBody>
      </p:sp>
      <p:sp>
        <p:nvSpPr>
          <p:cNvPr id="73" name="Text 67"/>
          <p:cNvSpPr txBox="1"/>
          <p:nvPr/>
        </p:nvSpPr>
        <p:spPr>
          <a:xfrm>
            <a:off x="548640" y="9134856"/>
            <a:ext cx="640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850" b="1" dirty="0">
                <a:solidFill>
                  <a:srgbClr val="52555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Name</a:t>
            </a:r>
            <a:endParaRPr lang="en-US" sz="850" dirty="0"/>
          </a:p>
        </p:txBody>
      </p:sp>
      <p:sp>
        <p:nvSpPr>
          <p:cNvPr id="74" name="Shape 68"/>
          <p:cNvSpPr/>
          <p:nvPr/>
        </p:nvSpPr>
        <p:spPr>
          <a:xfrm>
            <a:off x="1207008" y="9354312"/>
            <a:ext cx="2434270" cy="0"/>
          </a:xfrm>
          <a:prstGeom prst="line">
            <a:avLst/>
          </a:prstGeom>
          <a:noFill/>
          <a:ln w="9525">
            <a:solidFill>
              <a:srgbClr val="A5A8A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5" name="Text 69"/>
          <p:cNvSpPr txBox="1"/>
          <p:nvPr/>
        </p:nvSpPr>
        <p:spPr>
          <a:xfrm>
            <a:off x="3915598" y="9134856"/>
            <a:ext cx="640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850" b="1" dirty="0">
                <a:solidFill>
                  <a:srgbClr val="52555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Phone</a:t>
            </a:r>
            <a:endParaRPr lang="en-US" sz="850" dirty="0"/>
          </a:p>
        </p:txBody>
      </p:sp>
      <p:sp>
        <p:nvSpPr>
          <p:cNvPr id="76" name="Shape 70"/>
          <p:cNvSpPr/>
          <p:nvPr/>
        </p:nvSpPr>
        <p:spPr>
          <a:xfrm>
            <a:off x="4573966" y="9354312"/>
            <a:ext cx="2434270" cy="0"/>
          </a:xfrm>
          <a:prstGeom prst="line">
            <a:avLst/>
          </a:prstGeom>
          <a:noFill/>
          <a:ln w="9525">
            <a:solidFill>
              <a:srgbClr val="A5A8A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7" name="Text 71"/>
          <p:cNvSpPr txBox="1"/>
          <p:nvPr/>
        </p:nvSpPr>
        <p:spPr>
          <a:xfrm>
            <a:off x="548640" y="9409176"/>
            <a:ext cx="640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850" b="1" dirty="0">
                <a:solidFill>
                  <a:srgbClr val="52555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Address</a:t>
            </a:r>
            <a:endParaRPr lang="en-US" sz="850" dirty="0"/>
          </a:p>
        </p:txBody>
      </p:sp>
      <p:sp>
        <p:nvSpPr>
          <p:cNvPr id="78" name="Shape 72"/>
          <p:cNvSpPr/>
          <p:nvPr/>
        </p:nvSpPr>
        <p:spPr>
          <a:xfrm>
            <a:off x="1207008" y="9628632"/>
            <a:ext cx="2434270" cy="0"/>
          </a:xfrm>
          <a:prstGeom prst="line">
            <a:avLst/>
          </a:prstGeom>
          <a:noFill/>
          <a:ln w="9525">
            <a:solidFill>
              <a:srgbClr val="A5A8A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9" name="Text 73"/>
          <p:cNvSpPr txBox="1"/>
          <p:nvPr/>
        </p:nvSpPr>
        <p:spPr>
          <a:xfrm>
            <a:off x="3915598" y="9409176"/>
            <a:ext cx="640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850" b="1" dirty="0">
                <a:solidFill>
                  <a:srgbClr val="52555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Email</a:t>
            </a:r>
            <a:endParaRPr lang="en-US" sz="850" dirty="0"/>
          </a:p>
        </p:txBody>
      </p:sp>
      <p:sp>
        <p:nvSpPr>
          <p:cNvPr id="80" name="Shape 74"/>
          <p:cNvSpPr/>
          <p:nvPr/>
        </p:nvSpPr>
        <p:spPr>
          <a:xfrm>
            <a:off x="4573966" y="9628632"/>
            <a:ext cx="2434270" cy="0"/>
          </a:xfrm>
          <a:prstGeom prst="line">
            <a:avLst/>
          </a:prstGeom>
          <a:noFill/>
          <a:ln w="9525">
            <a:solidFill>
              <a:srgbClr val="A5A8A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1" name="Text 75"/>
          <p:cNvSpPr txBox="1"/>
          <p:nvPr/>
        </p:nvSpPr>
        <p:spPr>
          <a:xfrm>
            <a:off x="548640" y="9683496"/>
            <a:ext cx="640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850" b="1" dirty="0">
                <a:solidFill>
                  <a:srgbClr val="52555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Rooms</a:t>
            </a:r>
            <a:endParaRPr lang="en-US" sz="850" dirty="0"/>
          </a:p>
        </p:txBody>
      </p:sp>
      <p:sp>
        <p:nvSpPr>
          <p:cNvPr id="82" name="Shape 76"/>
          <p:cNvSpPr/>
          <p:nvPr/>
        </p:nvSpPr>
        <p:spPr>
          <a:xfrm>
            <a:off x="1207008" y="9902952"/>
            <a:ext cx="2434270" cy="0"/>
          </a:xfrm>
          <a:prstGeom prst="line">
            <a:avLst/>
          </a:prstGeom>
          <a:noFill/>
          <a:ln w="9525">
            <a:solidFill>
              <a:srgbClr val="A5A8A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3" name="Text 77"/>
          <p:cNvSpPr txBox="1"/>
          <p:nvPr/>
        </p:nvSpPr>
        <p:spPr>
          <a:xfrm>
            <a:off x="3915598" y="9683496"/>
            <a:ext cx="777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850" b="1" dirty="0">
                <a:solidFill>
                  <a:srgbClr val="52555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Target date</a:t>
            </a:r>
            <a:endParaRPr lang="en-US" sz="850" dirty="0"/>
          </a:p>
        </p:txBody>
      </p:sp>
      <p:sp>
        <p:nvSpPr>
          <p:cNvPr id="84" name="Shape 78"/>
          <p:cNvSpPr/>
          <p:nvPr/>
        </p:nvSpPr>
        <p:spPr>
          <a:xfrm>
            <a:off x="4573966" y="9902952"/>
            <a:ext cx="2434270" cy="0"/>
          </a:xfrm>
          <a:prstGeom prst="line">
            <a:avLst/>
          </a:prstGeom>
          <a:noFill/>
          <a:ln w="9525">
            <a:solidFill>
              <a:srgbClr val="A5A8A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5" name="Shape 79"/>
          <p:cNvSpPr/>
          <p:nvPr/>
        </p:nvSpPr>
        <p:spPr>
          <a:xfrm>
            <a:off x="0" y="10327874"/>
            <a:ext cx="7556876" cy="365760"/>
          </a:xfrm>
          <a:prstGeom prst="rect">
            <a:avLst/>
          </a:prstGeom>
          <a:solidFill>
            <a:srgbClr val="525558"/>
          </a:solidFill>
          <a:ln w="12700">
            <a:solidFill>
              <a:srgbClr val="52555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6" name="Footer Credit"/>
          <p:cNvSpPr txBox="1"/>
          <p:nvPr/>
        </p:nvSpPr>
        <p:spPr>
          <a:xfrm>
            <a:off x="694944" y="10327873"/>
            <a:ext cx="31089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750" b="0" i="0">
                <a:solidFill>
                  <a:srgbClr val="C9CBC5"/>
                </a:solidFill>
                <a:latin typeface="+mn-lt"/>
              </a:rPr>
              <a:t>LED tape lighting by </a:t>
            </a:r>
            <a:r>
              <a:rPr sz="750" b="1" i="0">
                <a:solidFill>
                  <a:srgbClr val="FFFFFF"/>
                </a:solidFill>
                <a:latin typeface="+mn-lt"/>
              </a:rPr>
              <a:t>LIGHTING LEAF</a:t>
            </a:r>
          </a:p>
        </p:txBody>
      </p:sp>
      <p:sp>
        <p:nvSpPr>
          <p:cNvPr id="87" name="Footer Dealer Info"/>
          <p:cNvSpPr txBox="1"/>
          <p:nvPr/>
        </p:nvSpPr>
        <p:spPr>
          <a:xfrm>
            <a:off x="3167755" y="10327873"/>
            <a:ext cx="4023360" cy="3657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850" b="1" i="0">
                <a:solidFill>
                  <a:srgbClr val="FFFFFF"/>
                </a:solidFill>
                <a:latin typeface="+mn-lt"/>
              </a:rPr>
              <a:t>[Dealer Name]   |   [000.000.0000]   |   [yourwebsite.com]</a:t>
            </a:r>
          </a:p>
        </p:txBody>
      </p:sp>
      <p:sp>
        <p:nvSpPr>
          <p:cNvPr id="88" name="Dealer Header Background"/>
          <p:cNvSpPr/>
          <p:nvPr/>
        </p:nvSpPr>
        <p:spPr>
          <a:xfrm>
            <a:off x="0" y="0"/>
            <a:ext cx="7556875" cy="80924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Dealer Accent Bar"/>
          <p:cNvSpPr/>
          <p:nvPr/>
        </p:nvSpPr>
        <p:spPr>
          <a:xfrm>
            <a:off x="0" y="809244"/>
            <a:ext cx="755687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0" name="Dealer Logo" descr="logo_placeholder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5760" y="91440"/>
            <a:ext cx="1755648" cy="621792"/>
          </a:xfrm>
          <a:prstGeom prst="rect">
            <a:avLst/>
          </a:prstGeom>
        </p:spPr>
      </p:pic>
      <p:sp>
        <p:nvSpPr>
          <p:cNvPr id="91" name="Dealer Name"/>
          <p:cNvSpPr txBox="1"/>
          <p:nvPr/>
        </p:nvSpPr>
        <p:spPr>
          <a:xfrm>
            <a:off x="2743200" y="54864"/>
            <a:ext cx="4447915" cy="256032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500" b="1" i="0">
                <a:solidFill>
                  <a:schemeClr val="accent1"/>
                </a:solidFill>
                <a:latin typeface="+mj-lt"/>
              </a:rPr>
              <a:t>[Dealer Name]</a:t>
            </a:r>
          </a:p>
        </p:txBody>
      </p:sp>
      <p:sp>
        <p:nvSpPr>
          <p:cNvPr id="92" name="Dealer Tagline"/>
          <p:cNvSpPr txBox="1"/>
          <p:nvPr/>
        </p:nvSpPr>
        <p:spPr>
          <a:xfrm>
            <a:off x="2743200" y="310896"/>
            <a:ext cx="4447915" cy="15544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850" b="0" i="1">
                <a:solidFill>
                  <a:srgbClr val="525558"/>
                </a:solidFill>
                <a:latin typeface="+mn-lt"/>
              </a:rPr>
              <a:t>[Your tagline, e.g. Lighting Design and Installation]</a:t>
            </a:r>
          </a:p>
        </p:txBody>
      </p:sp>
      <p:sp>
        <p:nvSpPr>
          <p:cNvPr id="93" name="Dealer Phone Web"/>
          <p:cNvSpPr txBox="1"/>
          <p:nvPr/>
        </p:nvSpPr>
        <p:spPr>
          <a:xfrm>
            <a:off x="2743200" y="475488"/>
            <a:ext cx="4447915" cy="1828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1000" b="1" i="0">
                <a:solidFill>
                  <a:srgbClr val="3A3C3E"/>
                </a:solidFill>
                <a:latin typeface="+mn-lt"/>
              </a:rPr>
              <a:t>[000.000.0000]   |   [yourwebsite.com]</a:t>
            </a:r>
          </a:p>
        </p:txBody>
      </p:sp>
      <p:sp>
        <p:nvSpPr>
          <p:cNvPr id="94" name="Dealer City License"/>
          <p:cNvSpPr txBox="1"/>
          <p:nvPr/>
        </p:nvSpPr>
        <p:spPr>
          <a:xfrm>
            <a:off x="2743200" y="658368"/>
            <a:ext cx="4447915" cy="128016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700" b="0" i="0">
                <a:solidFill>
                  <a:srgbClr val="8E918B"/>
                </a:solidFill>
                <a:latin typeface="+mn-lt"/>
              </a:rPr>
              <a:t>[City, State]   |   [License #]</a:t>
            </a:r>
          </a:p>
        </p:txBody>
      </p:sp>
      <p:sp>
        <p:nvSpPr>
          <p:cNvPr id="95" name="Demo Line"/>
          <p:cNvSpPr txBox="1"/>
          <p:nvPr/>
        </p:nvSpPr>
        <p:spPr>
          <a:xfrm>
            <a:off x="3716395" y="8897112"/>
            <a:ext cx="3291840" cy="201168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r"/>
            <a:r>
              <a:rPr sz="850" b="1" i="1">
                <a:solidFill>
                  <a:srgbClr val="525558"/>
                </a:solidFill>
                <a:latin typeface="+mn-lt"/>
              </a:rPr>
              <a:t>Ask us for a live demo in your own space.</a:t>
            </a:r>
          </a:p>
        </p:txBody>
      </p:sp>
      <p:sp>
        <p:nvSpPr>
          <p:cNvPr id="950" name="Lighting Leaf Mark 1"/>
          <p:cNvSpPr/>
          <p:nvPr/>
        </p:nvSpPr>
        <p:spPr>
          <a:xfrm>
            <a:off x="365760" y="10378165"/>
            <a:ext cx="220326" cy="111693"/>
          </a:xfrm>
          <a:custGeom>
            <a:avLst/>
            <a:gdLst/>
            <a:ahLst/>
            <a:cxnLst/>
            <a:rect l="l" t="t" r="r" b="b"/>
            <a:pathLst>
              <a:path w="457200" h="231775">
                <a:moveTo>
                  <a:pt x="248881" y="0"/>
                </a:moveTo>
                <a:lnTo>
                  <a:pt x="201980" y="4597"/>
                </a:lnTo>
                <a:lnTo>
                  <a:pt x="158000" y="17805"/>
                </a:lnTo>
                <a:lnTo>
                  <a:pt x="117716" y="38798"/>
                </a:lnTo>
                <a:lnTo>
                  <a:pt x="81953" y="66763"/>
                </a:lnTo>
                <a:lnTo>
                  <a:pt x="51498" y="100812"/>
                </a:lnTo>
                <a:lnTo>
                  <a:pt x="27152" y="140131"/>
                </a:lnTo>
                <a:lnTo>
                  <a:pt x="9715" y="183870"/>
                </a:lnTo>
                <a:lnTo>
                  <a:pt x="0" y="231190"/>
                </a:lnTo>
                <a:lnTo>
                  <a:pt x="15887" y="186715"/>
                </a:lnTo>
                <a:lnTo>
                  <a:pt x="39052" y="146621"/>
                </a:lnTo>
                <a:lnTo>
                  <a:pt x="68643" y="111836"/>
                </a:lnTo>
                <a:lnTo>
                  <a:pt x="103797" y="83210"/>
                </a:lnTo>
                <a:lnTo>
                  <a:pt x="143687" y="61658"/>
                </a:lnTo>
                <a:lnTo>
                  <a:pt x="187452" y="48082"/>
                </a:lnTo>
                <a:lnTo>
                  <a:pt x="234226" y="43357"/>
                </a:lnTo>
                <a:lnTo>
                  <a:pt x="278790" y="47637"/>
                </a:lnTo>
                <a:lnTo>
                  <a:pt x="320649" y="59969"/>
                </a:lnTo>
                <a:lnTo>
                  <a:pt x="359079" y="79603"/>
                </a:lnTo>
                <a:lnTo>
                  <a:pt x="393357" y="105740"/>
                </a:lnTo>
                <a:lnTo>
                  <a:pt x="378523" y="107073"/>
                </a:lnTo>
                <a:lnTo>
                  <a:pt x="364121" y="111125"/>
                </a:lnTo>
                <a:lnTo>
                  <a:pt x="349745" y="117259"/>
                </a:lnTo>
                <a:lnTo>
                  <a:pt x="335000" y="124891"/>
                </a:lnTo>
                <a:lnTo>
                  <a:pt x="303403" y="143167"/>
                </a:lnTo>
                <a:lnTo>
                  <a:pt x="269925" y="159029"/>
                </a:lnTo>
                <a:lnTo>
                  <a:pt x="231609" y="165620"/>
                </a:lnTo>
                <a:lnTo>
                  <a:pt x="185496" y="156121"/>
                </a:lnTo>
                <a:lnTo>
                  <a:pt x="231851" y="181216"/>
                </a:lnTo>
                <a:lnTo>
                  <a:pt x="278904" y="185305"/>
                </a:lnTo>
                <a:lnTo>
                  <a:pt x="326542" y="173202"/>
                </a:lnTo>
                <a:lnTo>
                  <a:pt x="374662" y="149745"/>
                </a:lnTo>
                <a:lnTo>
                  <a:pt x="409511" y="131914"/>
                </a:lnTo>
                <a:lnTo>
                  <a:pt x="435330" y="121754"/>
                </a:lnTo>
                <a:lnTo>
                  <a:pt x="451358" y="117144"/>
                </a:lnTo>
                <a:lnTo>
                  <a:pt x="456869" y="116078"/>
                </a:lnTo>
                <a:lnTo>
                  <a:pt x="452386" y="108254"/>
                </a:lnTo>
                <a:lnTo>
                  <a:pt x="413778" y="64922"/>
                </a:lnTo>
                <a:lnTo>
                  <a:pt x="378307" y="37731"/>
                </a:lnTo>
                <a:lnTo>
                  <a:pt x="338480" y="17310"/>
                </a:lnTo>
                <a:lnTo>
                  <a:pt x="295097" y="4457"/>
                </a:lnTo>
                <a:lnTo>
                  <a:pt x="248881" y="0"/>
                </a:lnTo>
                <a:close/>
              </a:path>
            </a:pathLst>
          </a:custGeom>
          <a:solidFill>
            <a:srgbClr val="8199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1" name="Lighting Leaf Mark 2"/>
          <p:cNvSpPr/>
          <p:nvPr/>
        </p:nvSpPr>
        <p:spPr>
          <a:xfrm>
            <a:off x="374572" y="10416354"/>
            <a:ext cx="97004" cy="208698"/>
          </a:xfrm>
          <a:custGeom>
            <a:avLst/>
            <a:gdLst/>
            <a:ahLst/>
            <a:cxnLst/>
            <a:rect l="l" t="t" r="r" b="b"/>
            <a:pathLst>
              <a:path w="201295" h="433070">
                <a:moveTo>
                  <a:pt x="199770" y="0"/>
                </a:moveTo>
                <a:lnTo>
                  <a:pt x="153606" y="8369"/>
                </a:lnTo>
                <a:lnTo>
                  <a:pt x="111404" y="26530"/>
                </a:lnTo>
                <a:lnTo>
                  <a:pt x="74345" y="53263"/>
                </a:lnTo>
                <a:lnTo>
                  <a:pt x="43522" y="87388"/>
                </a:lnTo>
                <a:lnTo>
                  <a:pt x="20104" y="127723"/>
                </a:lnTo>
                <a:lnTo>
                  <a:pt x="5206" y="173075"/>
                </a:lnTo>
                <a:lnTo>
                  <a:pt x="0" y="222262"/>
                </a:lnTo>
                <a:lnTo>
                  <a:pt x="5626" y="273329"/>
                </a:lnTo>
                <a:lnTo>
                  <a:pt x="21678" y="320205"/>
                </a:lnTo>
                <a:lnTo>
                  <a:pt x="46837" y="361556"/>
                </a:lnTo>
                <a:lnTo>
                  <a:pt x="79844" y="396049"/>
                </a:lnTo>
                <a:lnTo>
                  <a:pt x="119418" y="422351"/>
                </a:lnTo>
                <a:lnTo>
                  <a:pt x="146519" y="432473"/>
                </a:lnTo>
                <a:lnTo>
                  <a:pt x="201104" y="432473"/>
                </a:lnTo>
                <a:lnTo>
                  <a:pt x="157606" y="416229"/>
                </a:lnTo>
                <a:lnTo>
                  <a:pt x="118021" y="389940"/>
                </a:lnTo>
                <a:lnTo>
                  <a:pt x="85001" y="355447"/>
                </a:lnTo>
                <a:lnTo>
                  <a:pt x="59842" y="314083"/>
                </a:lnTo>
                <a:lnTo>
                  <a:pt x="43802" y="267195"/>
                </a:lnTo>
                <a:lnTo>
                  <a:pt x="38176" y="216128"/>
                </a:lnTo>
                <a:lnTo>
                  <a:pt x="43700" y="165544"/>
                </a:lnTo>
                <a:lnTo>
                  <a:pt x="59448" y="119037"/>
                </a:lnTo>
                <a:lnTo>
                  <a:pt x="84175" y="77952"/>
                </a:lnTo>
                <a:lnTo>
                  <a:pt x="116624" y="43548"/>
                </a:lnTo>
                <a:lnTo>
                  <a:pt x="155574" y="17119"/>
                </a:lnTo>
                <a:lnTo>
                  <a:pt x="199770" y="0"/>
                </a:lnTo>
                <a:close/>
              </a:path>
            </a:pathLst>
          </a:custGeom>
          <a:solidFill>
            <a:srgbClr val="EDC34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7556876" cy="1005840"/>
          </a:xfrm>
          <a:prstGeom prst="rect">
            <a:avLst/>
          </a:prstGeom>
          <a:solidFill>
            <a:srgbClr val="2E3033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365760" y="182880"/>
            <a:ext cx="6825356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Make this sheet yours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365760" y="594360"/>
            <a:ext cx="682535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C9CBC5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Dealer setup guide. About 5 minutes in PowerPoint. This page is hidden and will not print.</a:t>
            </a:r>
            <a:endParaRPr lang="en-US" sz="1050" dirty="0"/>
          </a:p>
        </p:txBody>
      </p:sp>
      <p:sp>
        <p:nvSpPr>
          <p:cNvPr id="5" name="Shape 3"/>
          <p:cNvSpPr/>
          <p:nvPr/>
        </p:nvSpPr>
        <p:spPr>
          <a:xfrm>
            <a:off x="365760" y="1325880"/>
            <a:ext cx="512064" cy="51206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365760" y="1325880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</a:t>
            </a:r>
            <a:endParaRPr lang="en-US" sz="1800" dirty="0"/>
          </a:p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1560" y="1362456"/>
            <a:ext cx="237744" cy="237744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371600" y="1325880"/>
            <a:ext cx="58195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52555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Add your logo</a:t>
            </a:r>
            <a:endParaRPr lang="en-US" sz="1400" dirty="0"/>
          </a:p>
        </p:txBody>
      </p:sp>
      <p:sp>
        <p:nvSpPr>
          <p:cNvPr id="9" name="Text 6"/>
          <p:cNvSpPr txBox="1"/>
          <p:nvPr/>
        </p:nvSpPr>
        <p:spPr>
          <a:xfrm>
            <a:off x="1051560" y="1673352"/>
            <a:ext cx="613955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Right-click the YOUR LOGO box, choose Change Picture, then From a File. Your logo drops in at the same size and position. A PNG with a transparent background works best.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365760" y="2258568"/>
            <a:ext cx="512064" cy="51206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365760" y="2258568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</a:t>
            </a:r>
            <a:endParaRPr lang="en-US" sz="1800" dirty="0"/>
          </a:p>
        </p:txBody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560" y="2295144"/>
            <a:ext cx="237744" cy="237744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1371600" y="2258568"/>
            <a:ext cx="58195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52555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Add your info</a:t>
            </a:r>
            <a:endParaRPr lang="en-US" sz="1400" dirty="0"/>
          </a:p>
        </p:txBody>
      </p:sp>
      <p:sp>
        <p:nvSpPr>
          <p:cNvPr id="14" name="Text 10"/>
          <p:cNvSpPr txBox="1"/>
          <p:nvPr/>
        </p:nvSpPr>
        <p:spPr>
          <a:xfrm>
            <a:off x="1051560" y="2606040"/>
            <a:ext cx="613955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Click each [bracket] field and type over it: dealer name, tagline, phone, website, city, and license number. The footer has a second set of fields. Delete the brackets.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365760" y="3191256"/>
            <a:ext cx="512064" cy="51206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6" name="Text 12"/>
          <p:cNvSpPr txBox="1"/>
          <p:nvPr/>
        </p:nvSpPr>
        <p:spPr>
          <a:xfrm>
            <a:off x="365760" y="3191256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3</a:t>
            </a:r>
            <a:endParaRPr lang="en-US" sz="1800" dirty="0"/>
          </a:p>
        </p:txBody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60" y="3227832"/>
            <a:ext cx="237744" cy="237744"/>
          </a:xfrm>
          <a:prstGeom prst="rect">
            <a:avLst/>
          </a:prstGeom>
        </p:spPr>
      </p:pic>
      <p:sp>
        <p:nvSpPr>
          <p:cNvPr id="18" name="Text 13"/>
          <p:cNvSpPr txBox="1"/>
          <p:nvPr/>
        </p:nvSpPr>
        <p:spPr>
          <a:xfrm>
            <a:off x="1371600" y="3191256"/>
            <a:ext cx="58195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52555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Set your brand color</a:t>
            </a:r>
            <a:endParaRPr lang="en-US" sz="1400" dirty="0"/>
          </a:p>
        </p:txBody>
      </p:sp>
      <p:sp>
        <p:nvSpPr>
          <p:cNvPr id="19" name="Text 14"/>
          <p:cNvSpPr txBox="1"/>
          <p:nvPr/>
        </p:nvSpPr>
        <p:spPr>
          <a:xfrm>
            <a:off x="1051560" y="3538728"/>
            <a:ext cx="613955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Design tab &gt; Variants &gt; Colors &gt; Customize Colors. Set Accent 1 to your main brand color and Accent 2 to your secondary color, then Save. Every accent on the sheet updates at once.</a:t>
            </a:r>
            <a:endParaRPr lang="en-US" sz="1000" dirty="0"/>
          </a:p>
        </p:txBody>
      </p:sp>
      <p:sp>
        <p:nvSpPr>
          <p:cNvPr id="20" name="Shape 15"/>
          <p:cNvSpPr/>
          <p:nvPr/>
        </p:nvSpPr>
        <p:spPr>
          <a:xfrm>
            <a:off x="365760" y="4123944"/>
            <a:ext cx="512064" cy="51206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1" name="Text 16"/>
          <p:cNvSpPr txBox="1"/>
          <p:nvPr/>
        </p:nvSpPr>
        <p:spPr>
          <a:xfrm>
            <a:off x="365760" y="4123944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</a:t>
            </a:r>
            <a:endParaRPr lang="en-US" sz="1800" dirty="0"/>
          </a:p>
        </p:txBody>
      </p:sp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1560" y="4160520"/>
            <a:ext cx="237744" cy="237744"/>
          </a:xfrm>
          <a:prstGeom prst="rect">
            <a:avLst/>
          </a:prstGeom>
        </p:spPr>
      </p:pic>
      <p:sp>
        <p:nvSpPr>
          <p:cNvPr id="23" name="Text 17"/>
          <p:cNvSpPr txBox="1"/>
          <p:nvPr/>
        </p:nvSpPr>
        <p:spPr>
          <a:xfrm>
            <a:off x="1371600" y="4123944"/>
            <a:ext cx="58195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52555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Match your fonts (optional)</a:t>
            </a:r>
            <a:endParaRPr lang="en-US" sz="1400" dirty="0"/>
          </a:p>
        </p:txBody>
      </p:sp>
      <p:sp>
        <p:nvSpPr>
          <p:cNvPr id="24" name="Text 18"/>
          <p:cNvSpPr txBox="1"/>
          <p:nvPr/>
        </p:nvSpPr>
        <p:spPr>
          <a:xfrm>
            <a:off x="1051560" y="4471416"/>
            <a:ext cx="613955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Design tab &gt; Variants &gt; Fonts &gt; Customize Fonts. Set Heading and Body to your brand fonts. The sheet uses Arial by default so it opens the same on any computer.</a:t>
            </a:r>
            <a:endParaRPr lang="en-US" sz="1000" dirty="0"/>
          </a:p>
        </p:txBody>
      </p:sp>
      <p:sp>
        <p:nvSpPr>
          <p:cNvPr id="25" name="Shape 19"/>
          <p:cNvSpPr/>
          <p:nvPr/>
        </p:nvSpPr>
        <p:spPr>
          <a:xfrm>
            <a:off x="365760" y="5056632"/>
            <a:ext cx="512064" cy="51206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6" name="Text 20"/>
          <p:cNvSpPr txBox="1"/>
          <p:nvPr/>
        </p:nvSpPr>
        <p:spPr>
          <a:xfrm>
            <a:off x="365760" y="5056632"/>
            <a:ext cx="512064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5</a:t>
            </a:r>
            <a:endParaRPr lang="en-US" sz="1800" dirty="0"/>
          </a:p>
        </p:txBody>
      </p:sp>
      <p:pic>
        <p:nvPicPr>
          <p:cNvPr id="2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1560" y="5093208"/>
            <a:ext cx="237744" cy="237744"/>
          </a:xfrm>
          <a:prstGeom prst="rect">
            <a:avLst/>
          </a:prstGeom>
        </p:spPr>
      </p:pic>
      <p:sp>
        <p:nvSpPr>
          <p:cNvPr id="28" name="Text 21"/>
          <p:cNvSpPr txBox="1"/>
          <p:nvPr/>
        </p:nvSpPr>
        <p:spPr>
          <a:xfrm>
            <a:off x="1371600" y="5056632"/>
            <a:ext cx="581951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52555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Save and print</a:t>
            </a:r>
            <a:endParaRPr lang="en-US" sz="1400" dirty="0"/>
          </a:p>
        </p:txBody>
      </p:sp>
      <p:sp>
        <p:nvSpPr>
          <p:cNvPr id="29" name="Text 22"/>
          <p:cNvSpPr txBox="1"/>
          <p:nvPr/>
        </p:nvSpPr>
        <p:spPr>
          <a:xfrm>
            <a:off x="1051560" y="5404104"/>
            <a:ext cx="6139556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0000"/>
              </a:lnSpc>
              <a:buNone/>
            </a:pPr>
            <a:r>
              <a:rPr lang="en-US" sz="100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File &gt; Export &gt; PDF for email and your website. To print, print slides 1 and 2 (front and back) and choose Fit to Page. Save your finished copy as your own master so you only do this once.</a:t>
            </a:r>
            <a:endParaRPr lang="en-US" sz="1000" dirty="0"/>
          </a:p>
        </p:txBody>
      </p:sp>
      <p:sp>
        <p:nvSpPr>
          <p:cNvPr id="30" name="Shape 23"/>
          <p:cNvSpPr/>
          <p:nvPr/>
        </p:nvSpPr>
        <p:spPr>
          <a:xfrm>
            <a:off x="365760" y="6172200"/>
            <a:ext cx="6825356" cy="2331720"/>
          </a:xfrm>
          <a:prstGeom prst="roundRect">
            <a:avLst>
              <a:gd name="adj" fmla="val 3137"/>
            </a:avLst>
          </a:prstGeom>
          <a:solidFill>
            <a:srgbClr val="F2F3EE"/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0352" y="6318504"/>
            <a:ext cx="274320" cy="274320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896112" y="6300216"/>
            <a:ext cx="36576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52555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Co-brand rules</a:t>
            </a:r>
            <a:endParaRPr lang="en-US" sz="1400" dirty="0"/>
          </a:p>
        </p:txBody>
      </p:sp>
      <p:sp>
        <p:nvSpPr>
          <p:cNvPr id="33" name="Text 25"/>
          <p:cNvSpPr txBox="1"/>
          <p:nvPr/>
        </p:nvSpPr>
        <p:spPr>
          <a:xfrm>
            <a:off x="566928" y="6720840"/>
            <a:ext cx="642302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27000" indent="-1270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Your brand leads. Your logo, color, and contact info go at the top and in the footer.</a:t>
            </a:r>
            <a:endParaRPr lang="en-US" sz="1000" dirty="0"/>
          </a:p>
          <a:p>
            <a:pPr marL="127000" indent="-1270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Keep the "LED tape lighting by Lighting Leaf" credit in the footer.</a:t>
            </a:r>
            <a:endParaRPr lang="en-US" sz="1000" dirty="0"/>
          </a:p>
          <a:p>
            <a:pPr marL="127000" indent="-1270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Keep the PhosCore™ name and product descriptions as shown.</a:t>
            </a:r>
            <a:endParaRPr lang="en-US" sz="1000" dirty="0"/>
          </a:p>
          <a:p>
            <a:pPr marL="127000" indent="-1270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Keep product descriptions as written. Check with Lighting Leaf before changing product claims.</a:t>
            </a:r>
            <a:endParaRPr lang="en-US" sz="1000" dirty="0"/>
          </a:p>
          <a:p>
            <a:pPr marL="127000" indent="-1270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You may swap the room photos for your own installed job photos.</a:t>
            </a:r>
            <a:endParaRPr lang="en-US" sz="1000" dirty="0"/>
          </a:p>
          <a:p>
            <a:pPr marL="127000" indent="-127000">
              <a:spcAft>
                <a:spcPts val="500"/>
              </a:spcAft>
              <a:buSzPct val="100000"/>
              <a:buChar char="•"/>
            </a:pPr>
            <a:r>
              <a:rPr lang="en-US" sz="100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Arizona contractors: include your ROC license number where required.</a:t>
            </a:r>
            <a:endParaRPr lang="en-US" sz="1000" dirty="0"/>
          </a:p>
        </p:txBody>
      </p:sp>
      <p:sp>
        <p:nvSpPr>
          <p:cNvPr id="34" name="Shape 26"/>
          <p:cNvSpPr/>
          <p:nvPr/>
        </p:nvSpPr>
        <p:spPr>
          <a:xfrm>
            <a:off x="365760" y="8732520"/>
            <a:ext cx="6825356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5875">
            <a:solidFill>
              <a:schemeClr val="accent1"/>
            </a:solidFill>
            <a:prstDash val="dash"/>
          </a:ln>
        </p:spPr>
      </p:sp>
      <p:sp>
        <p:nvSpPr>
          <p:cNvPr id="35" name="Text 27"/>
          <p:cNvSpPr txBox="1"/>
          <p:nvPr/>
        </p:nvSpPr>
        <p:spPr>
          <a:xfrm>
            <a:off x="594360" y="8796528"/>
            <a:ext cx="6368156" cy="9692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200" b="1" dirty="0">
                <a:solidFill>
                  <a:srgbClr val="525558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Need help or want us to set it up for you?</a:t>
            </a:r>
            <a:endParaRPr lang="en-US" sz="10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000" dirty="0">
                <a:solidFill>
                  <a:srgbClr val="3A3C3E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Send your logo, brand colors, and contact info to Lighting Leaf dealer support:</a:t>
            </a:r>
            <a:endParaRPr lang="en-US" sz="10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b="1" dirty="0">
                <a:solidFill>
                  <a:schemeClr val="accent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sales@lightingleaf.com   |   602.625.8608</a:t>
            </a:r>
            <a:endParaRPr lang="en-US" sz="1000" dirty="0"/>
          </a:p>
        </p:txBody>
      </p:sp>
      <p:sp>
        <p:nvSpPr>
          <p:cNvPr id="36" name="Shape 28"/>
          <p:cNvSpPr/>
          <p:nvPr/>
        </p:nvSpPr>
        <p:spPr>
          <a:xfrm>
            <a:off x="0" y="10309586"/>
            <a:ext cx="7556876" cy="384048"/>
          </a:xfrm>
          <a:prstGeom prst="rect">
            <a:avLst/>
          </a:prstGeom>
          <a:solidFill>
            <a:srgbClr val="2E3033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694944" y="10309586"/>
            <a:ext cx="31089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C9CBC5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LED tape lighting by </a:t>
            </a:r>
            <a:pPr indent="0" marL="0">
              <a:buNone/>
            </a:pPr>
            <a:r>
              <a:rPr lang="en-US" sz="750" b="1" spc="100" kern="0" dirty="0">
                <a:solidFill>
                  <a:srgbClr val="FFFFF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LIGHTING LEAF</a:t>
            </a:r>
            <a:endParaRPr lang="en-US" sz="750" dirty="0"/>
          </a:p>
        </p:txBody>
      </p:sp>
      <p:sp>
        <p:nvSpPr>
          <p:cNvPr id="38" name="Text 30"/>
          <p:cNvSpPr txBox="1"/>
          <p:nvPr/>
        </p:nvSpPr>
        <p:spPr>
          <a:xfrm>
            <a:off x="5362316" y="10309586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lightingleaf.com</a:t>
            </a:r>
            <a:endParaRPr lang="en-US" sz="900" dirty="0"/>
          </a:p>
        </p:txBody>
      </p:sp>
      <p:sp>
        <p:nvSpPr>
          <p:cNvPr id="950" name="Lighting Leaf Mark 1"/>
          <p:cNvSpPr/>
          <p:nvPr/>
        </p:nvSpPr>
        <p:spPr>
          <a:xfrm>
            <a:off x="365760" y="10378165"/>
            <a:ext cx="220326" cy="111693"/>
          </a:xfrm>
          <a:custGeom>
            <a:avLst/>
            <a:gdLst/>
            <a:ahLst/>
            <a:cxnLst/>
            <a:rect l="l" t="t" r="r" b="b"/>
            <a:pathLst>
              <a:path w="457200" h="231775">
                <a:moveTo>
                  <a:pt x="248881" y="0"/>
                </a:moveTo>
                <a:lnTo>
                  <a:pt x="201980" y="4597"/>
                </a:lnTo>
                <a:lnTo>
                  <a:pt x="158000" y="17805"/>
                </a:lnTo>
                <a:lnTo>
                  <a:pt x="117716" y="38798"/>
                </a:lnTo>
                <a:lnTo>
                  <a:pt x="81953" y="66763"/>
                </a:lnTo>
                <a:lnTo>
                  <a:pt x="51498" y="100812"/>
                </a:lnTo>
                <a:lnTo>
                  <a:pt x="27152" y="140131"/>
                </a:lnTo>
                <a:lnTo>
                  <a:pt x="9715" y="183870"/>
                </a:lnTo>
                <a:lnTo>
                  <a:pt x="0" y="231190"/>
                </a:lnTo>
                <a:lnTo>
                  <a:pt x="15887" y="186715"/>
                </a:lnTo>
                <a:lnTo>
                  <a:pt x="39052" y="146621"/>
                </a:lnTo>
                <a:lnTo>
                  <a:pt x="68643" y="111836"/>
                </a:lnTo>
                <a:lnTo>
                  <a:pt x="103797" y="83210"/>
                </a:lnTo>
                <a:lnTo>
                  <a:pt x="143687" y="61658"/>
                </a:lnTo>
                <a:lnTo>
                  <a:pt x="187452" y="48082"/>
                </a:lnTo>
                <a:lnTo>
                  <a:pt x="234226" y="43357"/>
                </a:lnTo>
                <a:lnTo>
                  <a:pt x="278790" y="47637"/>
                </a:lnTo>
                <a:lnTo>
                  <a:pt x="320649" y="59969"/>
                </a:lnTo>
                <a:lnTo>
                  <a:pt x="359079" y="79603"/>
                </a:lnTo>
                <a:lnTo>
                  <a:pt x="393357" y="105740"/>
                </a:lnTo>
                <a:lnTo>
                  <a:pt x="378523" y="107073"/>
                </a:lnTo>
                <a:lnTo>
                  <a:pt x="364121" y="111125"/>
                </a:lnTo>
                <a:lnTo>
                  <a:pt x="349745" y="117259"/>
                </a:lnTo>
                <a:lnTo>
                  <a:pt x="335000" y="124891"/>
                </a:lnTo>
                <a:lnTo>
                  <a:pt x="303403" y="143167"/>
                </a:lnTo>
                <a:lnTo>
                  <a:pt x="269925" y="159029"/>
                </a:lnTo>
                <a:lnTo>
                  <a:pt x="231609" y="165620"/>
                </a:lnTo>
                <a:lnTo>
                  <a:pt x="185496" y="156121"/>
                </a:lnTo>
                <a:lnTo>
                  <a:pt x="231851" y="181216"/>
                </a:lnTo>
                <a:lnTo>
                  <a:pt x="278904" y="185305"/>
                </a:lnTo>
                <a:lnTo>
                  <a:pt x="326542" y="173202"/>
                </a:lnTo>
                <a:lnTo>
                  <a:pt x="374662" y="149745"/>
                </a:lnTo>
                <a:lnTo>
                  <a:pt x="409511" y="131914"/>
                </a:lnTo>
                <a:lnTo>
                  <a:pt x="435330" y="121754"/>
                </a:lnTo>
                <a:lnTo>
                  <a:pt x="451358" y="117144"/>
                </a:lnTo>
                <a:lnTo>
                  <a:pt x="456869" y="116078"/>
                </a:lnTo>
                <a:lnTo>
                  <a:pt x="452386" y="108254"/>
                </a:lnTo>
                <a:lnTo>
                  <a:pt x="413778" y="64922"/>
                </a:lnTo>
                <a:lnTo>
                  <a:pt x="378307" y="37731"/>
                </a:lnTo>
                <a:lnTo>
                  <a:pt x="338480" y="17310"/>
                </a:lnTo>
                <a:lnTo>
                  <a:pt x="295097" y="4457"/>
                </a:lnTo>
                <a:lnTo>
                  <a:pt x="248881" y="0"/>
                </a:lnTo>
                <a:close/>
              </a:path>
            </a:pathLst>
          </a:custGeom>
          <a:solidFill>
            <a:srgbClr val="81994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1" name="Lighting Leaf Mark 2"/>
          <p:cNvSpPr/>
          <p:nvPr/>
        </p:nvSpPr>
        <p:spPr>
          <a:xfrm>
            <a:off x="374572" y="10416354"/>
            <a:ext cx="97004" cy="208698"/>
          </a:xfrm>
          <a:custGeom>
            <a:avLst/>
            <a:gdLst/>
            <a:ahLst/>
            <a:cxnLst/>
            <a:rect l="l" t="t" r="r" b="b"/>
            <a:pathLst>
              <a:path w="201295" h="433070">
                <a:moveTo>
                  <a:pt x="199770" y="0"/>
                </a:moveTo>
                <a:lnTo>
                  <a:pt x="153606" y="8369"/>
                </a:lnTo>
                <a:lnTo>
                  <a:pt x="111404" y="26530"/>
                </a:lnTo>
                <a:lnTo>
                  <a:pt x="74345" y="53263"/>
                </a:lnTo>
                <a:lnTo>
                  <a:pt x="43522" y="87388"/>
                </a:lnTo>
                <a:lnTo>
                  <a:pt x="20104" y="127723"/>
                </a:lnTo>
                <a:lnTo>
                  <a:pt x="5206" y="173075"/>
                </a:lnTo>
                <a:lnTo>
                  <a:pt x="0" y="222262"/>
                </a:lnTo>
                <a:lnTo>
                  <a:pt x="5626" y="273329"/>
                </a:lnTo>
                <a:lnTo>
                  <a:pt x="21678" y="320205"/>
                </a:lnTo>
                <a:lnTo>
                  <a:pt x="46837" y="361556"/>
                </a:lnTo>
                <a:lnTo>
                  <a:pt x="79844" y="396049"/>
                </a:lnTo>
                <a:lnTo>
                  <a:pt x="119418" y="422351"/>
                </a:lnTo>
                <a:lnTo>
                  <a:pt x="146519" y="432473"/>
                </a:lnTo>
                <a:lnTo>
                  <a:pt x="201104" y="432473"/>
                </a:lnTo>
                <a:lnTo>
                  <a:pt x="157606" y="416229"/>
                </a:lnTo>
                <a:lnTo>
                  <a:pt x="118021" y="389940"/>
                </a:lnTo>
                <a:lnTo>
                  <a:pt x="85001" y="355447"/>
                </a:lnTo>
                <a:lnTo>
                  <a:pt x="59842" y="314083"/>
                </a:lnTo>
                <a:lnTo>
                  <a:pt x="43802" y="267195"/>
                </a:lnTo>
                <a:lnTo>
                  <a:pt x="38176" y="216128"/>
                </a:lnTo>
                <a:lnTo>
                  <a:pt x="43700" y="165544"/>
                </a:lnTo>
                <a:lnTo>
                  <a:pt x="59448" y="119037"/>
                </a:lnTo>
                <a:lnTo>
                  <a:pt x="84175" y="77952"/>
                </a:lnTo>
                <a:lnTo>
                  <a:pt x="116624" y="43548"/>
                </a:lnTo>
                <a:lnTo>
                  <a:pt x="155574" y="17119"/>
                </a:lnTo>
                <a:lnTo>
                  <a:pt x="199770" y="0"/>
                </a:lnTo>
                <a:close/>
              </a:path>
            </a:pathLst>
          </a:custGeom>
          <a:solidFill>
            <a:srgbClr val="EDC341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Dealer Brand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F3B57"/>
      </a:accent1>
      <a:accent2>
        <a:srgbClr val="D99A1E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Dealer Fonts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Dealer Brand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F3B57"/>
      </a:accent1>
      <a:accent2>
        <a:srgbClr val="D99A1E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Dealer Fonts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774</Words>
  <Application>Microsoft Office PowerPoint</Application>
  <PresentationFormat>Custom</PresentationFormat>
  <Paragraphs>125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HelveticaNeueLT Std</vt:lpstr>
      <vt:lpstr>HelveticaNeueLT Std Med Cn</vt:lpstr>
      <vt:lpstr>HelveticaNeueLT Std Med Ext</vt:lpstr>
      <vt:lpstr>Lucida Sans</vt:lpstr>
      <vt:lpstr>Office Theme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LED Tape Lighting | Lighting Leaf</dc:title>
  <dc:subject>PptxGenJS Presentation</dc:subject>
  <dc:creator>PptxGenJS</dc:creator>
  <cp:lastModifiedBy>Terry Wolfer</cp:lastModifiedBy>
  <cp:revision>1</cp:revision>
  <dcterms:created xsi:type="dcterms:W3CDTF">2026-09-25T19:56:16Z</dcterms:created>
  <dcterms:modified xsi:type="dcterms:W3CDTF">2026-10-05T21:43:14Z</dcterms:modified>
</cp:coreProperties>
</file>